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9" r:id="rId4"/>
  </p:sldMasterIdLst>
  <p:notesMasterIdLst>
    <p:notesMasterId r:id="rId7"/>
  </p:notesMasterIdLst>
  <p:handoutMasterIdLst>
    <p:handoutMasterId r:id="rId40"/>
  </p:handoutMasterIdLst>
  <p:sldIdLst>
    <p:sldId id="258" r:id="rId5"/>
    <p:sldId id="259" r:id="rId6"/>
    <p:sldId id="260" r:id="rId8"/>
    <p:sldId id="268" r:id="rId9"/>
    <p:sldId id="269" r:id="rId10"/>
    <p:sldId id="257" r:id="rId11"/>
    <p:sldId id="263" r:id="rId12"/>
    <p:sldId id="270" r:id="rId13"/>
    <p:sldId id="271" r:id="rId14"/>
    <p:sldId id="272" r:id="rId15"/>
    <p:sldId id="273" r:id="rId16"/>
    <p:sldId id="298" r:id="rId17"/>
    <p:sldId id="275" r:id="rId18"/>
    <p:sldId id="276" r:id="rId19"/>
    <p:sldId id="277" r:id="rId20"/>
    <p:sldId id="264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65" r:id="rId35"/>
    <p:sldId id="293" r:id="rId36"/>
    <p:sldId id="294" r:id="rId37"/>
    <p:sldId id="296" r:id="rId38"/>
    <p:sldId id="297" r:id="rId39"/>
  </p:sldIdLst>
  <p:sldSz cx="12192000" cy="6858000"/>
  <p:notesSz cx="7103745" cy="10234295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81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5" Type="http://schemas.openxmlformats.org/officeDocument/2006/relationships/tags" Target="tags/tag438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1" Type="http://schemas.openxmlformats.org/officeDocument/2006/relationships/tags" Target="../tags/tag302.xml"/><Relationship Id="rId10" Type="http://schemas.openxmlformats.org/officeDocument/2006/relationships/tags" Target="../tags/tag301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3" Type="http://schemas.openxmlformats.org/officeDocument/2006/relationships/tags" Target="../tags/tag324.xml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8" Type="http://schemas.openxmlformats.org/officeDocument/2006/relationships/tags" Target="../tags/tag331.xml"/><Relationship Id="rId7" Type="http://schemas.openxmlformats.org/officeDocument/2006/relationships/tags" Target="../tags/tag330.xml"/><Relationship Id="rId6" Type="http://schemas.openxmlformats.org/officeDocument/2006/relationships/tags" Target="../tags/tag329.xml"/><Relationship Id="rId5" Type="http://schemas.openxmlformats.org/officeDocument/2006/relationships/tags" Target="../tags/tag328.xml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1" Type="http://schemas.openxmlformats.org/officeDocument/2006/relationships/tags" Target="../tags/tag334.xml"/><Relationship Id="rId10" Type="http://schemas.openxmlformats.org/officeDocument/2006/relationships/tags" Target="../tags/tag333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 userDrawn="1">
            <p:custDataLst>
              <p:tags r:id="rId2"/>
            </p:custDataLst>
          </p:nvPr>
        </p:nvSpPr>
        <p:spPr>
          <a:xfrm rot="3070109">
            <a:off x="-1173550" y="1095883"/>
            <a:ext cx="4042775" cy="1618860"/>
          </a:xfrm>
          <a:custGeom>
            <a:avLst/>
            <a:gdLst>
              <a:gd name="connsiteX0" fmla="*/ 217923 w 4042775"/>
              <a:gd name="connsiteY0" fmla="*/ 0 h 1618860"/>
              <a:gd name="connsiteX1" fmla="*/ 3233345 w 4042775"/>
              <a:gd name="connsiteY1" fmla="*/ 0 h 1618860"/>
              <a:gd name="connsiteX2" fmla="*/ 4042775 w 4042775"/>
              <a:gd name="connsiteY2" fmla="*/ 809430 h 1618860"/>
              <a:gd name="connsiteX3" fmla="*/ 3233345 w 4042775"/>
              <a:gd name="connsiteY3" fmla="*/ 1618860 h 1618860"/>
              <a:gd name="connsiteX4" fmla="*/ 1674839 w 4042775"/>
              <a:gd name="connsiteY4" fmla="*/ 1618860 h 1618860"/>
              <a:gd name="connsiteX5" fmla="*/ 0 w 4042775"/>
              <a:gd name="connsiteY5" fmla="*/ 270737 h 161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2775" h="1618860">
                <a:moveTo>
                  <a:pt x="217923" y="0"/>
                </a:moveTo>
                <a:lnTo>
                  <a:pt x="3233345" y="0"/>
                </a:lnTo>
                <a:cubicBezTo>
                  <a:pt x="3680381" y="0"/>
                  <a:pt x="4042775" y="362394"/>
                  <a:pt x="4042775" y="809430"/>
                </a:cubicBezTo>
                <a:cubicBezTo>
                  <a:pt x="4042775" y="1256466"/>
                  <a:pt x="3680381" y="1618860"/>
                  <a:pt x="3233345" y="1618860"/>
                </a:cubicBezTo>
                <a:lnTo>
                  <a:pt x="1674839" y="1618860"/>
                </a:lnTo>
                <a:lnTo>
                  <a:pt x="0" y="270737"/>
                </a:ln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>
            <p:custDataLst>
              <p:tags r:id="rId3"/>
            </p:custDataLst>
          </p:nvPr>
        </p:nvSpPr>
        <p:spPr>
          <a:xfrm rot="3070109">
            <a:off x="9253576" y="4078185"/>
            <a:ext cx="4151613" cy="1618860"/>
          </a:xfrm>
          <a:custGeom>
            <a:avLst/>
            <a:gdLst>
              <a:gd name="connsiteX0" fmla="*/ 197382 w 4151613"/>
              <a:gd name="connsiteY0" fmla="*/ 279718 h 1618860"/>
              <a:gd name="connsiteX1" fmla="*/ 809430 w 4151613"/>
              <a:gd name="connsiteY1" fmla="*/ 0 h 1618860"/>
              <a:gd name="connsiteX2" fmla="*/ 2445928 w 4151613"/>
              <a:gd name="connsiteY2" fmla="*/ 0 h 1618860"/>
              <a:gd name="connsiteX3" fmla="*/ 4151613 w 4151613"/>
              <a:gd name="connsiteY3" fmla="*/ 1372951 h 1618860"/>
              <a:gd name="connsiteX4" fmla="*/ 3953674 w 4151613"/>
              <a:gd name="connsiteY4" fmla="*/ 1618860 h 1618860"/>
              <a:gd name="connsiteX5" fmla="*/ 809430 w 4151613"/>
              <a:gd name="connsiteY5" fmla="*/ 1618860 h 1618860"/>
              <a:gd name="connsiteX6" fmla="*/ 0 w 4151613"/>
              <a:gd name="connsiteY6" fmla="*/ 809431 h 1618860"/>
              <a:gd name="connsiteX7" fmla="*/ 138238 w 4151613"/>
              <a:gd name="connsiteY7" fmla="*/ 356870 h 1618860"/>
              <a:gd name="connsiteX8" fmla="*/ 197382 w 4151613"/>
              <a:gd name="connsiteY8" fmla="*/ 279718 h 161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1613" h="1618860">
                <a:moveTo>
                  <a:pt x="197382" y="279718"/>
                </a:moveTo>
                <a:cubicBezTo>
                  <a:pt x="345798" y="108383"/>
                  <a:pt x="564957" y="0"/>
                  <a:pt x="809430" y="0"/>
                </a:cubicBezTo>
                <a:lnTo>
                  <a:pt x="2445928" y="0"/>
                </a:lnTo>
                <a:lnTo>
                  <a:pt x="4151613" y="1372951"/>
                </a:lnTo>
                <a:lnTo>
                  <a:pt x="3953674" y="1618860"/>
                </a:lnTo>
                <a:lnTo>
                  <a:pt x="809430" y="1618860"/>
                </a:lnTo>
                <a:cubicBezTo>
                  <a:pt x="362394" y="1618860"/>
                  <a:pt x="0" y="1256466"/>
                  <a:pt x="0" y="809431"/>
                </a:cubicBezTo>
                <a:cubicBezTo>
                  <a:pt x="0" y="641792"/>
                  <a:pt x="50962" y="486056"/>
                  <a:pt x="138238" y="356870"/>
                </a:cubicBezTo>
                <a:cubicBezTo>
                  <a:pt x="156421" y="329956"/>
                  <a:pt x="176179" y="304195"/>
                  <a:pt x="197382" y="279718"/>
                </a:cubicBez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 rot="3070109">
            <a:off x="9314616" y="5781724"/>
            <a:ext cx="2330574" cy="903694"/>
          </a:xfrm>
          <a:custGeom>
            <a:avLst/>
            <a:gdLst>
              <a:gd name="connsiteX0" fmla="*/ 77169 w 2330574"/>
              <a:gd name="connsiteY0" fmla="*/ 199214 h 903694"/>
              <a:gd name="connsiteX1" fmla="*/ 451847 w 2330574"/>
              <a:gd name="connsiteY1" fmla="*/ 0 h 903694"/>
              <a:gd name="connsiteX2" fmla="*/ 2330574 w 2330574"/>
              <a:gd name="connsiteY2" fmla="*/ 0 h 903694"/>
              <a:gd name="connsiteX3" fmla="*/ 1603167 w 2330574"/>
              <a:gd name="connsiteY3" fmla="*/ 903694 h 903694"/>
              <a:gd name="connsiteX4" fmla="*/ 451847 w 2330574"/>
              <a:gd name="connsiteY4" fmla="*/ 903693 h 903694"/>
              <a:gd name="connsiteX5" fmla="*/ 0 w 2330574"/>
              <a:gd name="connsiteY5" fmla="*/ 451846 h 903694"/>
              <a:gd name="connsiteX6" fmla="*/ 0 w 2330574"/>
              <a:gd name="connsiteY6" fmla="*/ 451847 h 903694"/>
              <a:gd name="connsiteX7" fmla="*/ 77169 w 2330574"/>
              <a:gd name="connsiteY7" fmla="*/ 199214 h 9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0574" h="903694">
                <a:moveTo>
                  <a:pt x="77169" y="199214"/>
                </a:moveTo>
                <a:cubicBezTo>
                  <a:pt x="158368" y="79023"/>
                  <a:pt x="295880" y="0"/>
                  <a:pt x="451847" y="0"/>
                </a:cubicBezTo>
                <a:lnTo>
                  <a:pt x="2330574" y="0"/>
                </a:lnTo>
                <a:lnTo>
                  <a:pt x="1603167" y="903694"/>
                </a:lnTo>
                <a:lnTo>
                  <a:pt x="451847" y="903693"/>
                </a:lnTo>
                <a:cubicBezTo>
                  <a:pt x="202299" y="903693"/>
                  <a:pt x="0" y="701394"/>
                  <a:pt x="0" y="451846"/>
                </a:cubicBezTo>
                <a:lnTo>
                  <a:pt x="0" y="451847"/>
                </a:lnTo>
                <a:cubicBezTo>
                  <a:pt x="1" y="358266"/>
                  <a:pt x="28448" y="271330"/>
                  <a:pt x="77169" y="1992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5"/>
            </p:custDataLst>
          </p:nvPr>
        </p:nvSpPr>
        <p:spPr>
          <a:xfrm rot="3070109">
            <a:off x="453759" y="380552"/>
            <a:ext cx="2882790" cy="903694"/>
          </a:xfrm>
          <a:custGeom>
            <a:avLst/>
            <a:gdLst>
              <a:gd name="connsiteX0" fmla="*/ 0 w 2882790"/>
              <a:gd name="connsiteY0" fmla="*/ 903694 h 903694"/>
              <a:gd name="connsiteX1" fmla="*/ 727407 w 2882790"/>
              <a:gd name="connsiteY1" fmla="*/ 0 h 903694"/>
              <a:gd name="connsiteX2" fmla="*/ 2430943 w 2882790"/>
              <a:gd name="connsiteY2" fmla="*/ 0 h 903694"/>
              <a:gd name="connsiteX3" fmla="*/ 2882790 w 2882790"/>
              <a:gd name="connsiteY3" fmla="*/ 451847 h 903694"/>
              <a:gd name="connsiteX4" fmla="*/ 2882789 w 2882790"/>
              <a:gd name="connsiteY4" fmla="*/ 451847 h 903694"/>
              <a:gd name="connsiteX5" fmla="*/ 2430942 w 2882790"/>
              <a:gd name="connsiteY5" fmla="*/ 903694 h 9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2790" h="903694">
                <a:moveTo>
                  <a:pt x="0" y="903694"/>
                </a:moveTo>
                <a:lnTo>
                  <a:pt x="727407" y="0"/>
                </a:lnTo>
                <a:lnTo>
                  <a:pt x="2430943" y="0"/>
                </a:lnTo>
                <a:cubicBezTo>
                  <a:pt x="2680491" y="0"/>
                  <a:pt x="2882790" y="202299"/>
                  <a:pt x="2882790" y="451847"/>
                </a:cubicBezTo>
                <a:lnTo>
                  <a:pt x="2882789" y="451847"/>
                </a:lnTo>
                <a:cubicBezTo>
                  <a:pt x="2882789" y="701395"/>
                  <a:pt x="2680490" y="903694"/>
                  <a:pt x="2430942" y="9036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三角形 12"/>
          <p:cNvSpPr/>
          <p:nvPr userDrawn="1">
            <p:custDataLst>
              <p:tags r:id="rId6"/>
            </p:custDataLst>
          </p:nvPr>
        </p:nvSpPr>
        <p:spPr>
          <a:xfrm rot="2162414">
            <a:off x="1451154" y="4844213"/>
            <a:ext cx="662555" cy="4911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椭圆 10"/>
          <p:cNvSpPr/>
          <p:nvPr userDrawn="1">
            <p:custDataLst>
              <p:tags r:id="rId7"/>
            </p:custDataLst>
          </p:nvPr>
        </p:nvSpPr>
        <p:spPr>
          <a:xfrm>
            <a:off x="745860" y="4408178"/>
            <a:ext cx="314680" cy="3146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椭圆 11"/>
          <p:cNvSpPr/>
          <p:nvPr userDrawn="1">
            <p:custDataLst>
              <p:tags r:id="rId8"/>
            </p:custDataLst>
          </p:nvPr>
        </p:nvSpPr>
        <p:spPr>
          <a:xfrm>
            <a:off x="3285928" y="541496"/>
            <a:ext cx="476601" cy="4766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三角形 15"/>
          <p:cNvSpPr/>
          <p:nvPr userDrawn="1">
            <p:custDataLst>
              <p:tags r:id="rId9"/>
            </p:custDataLst>
          </p:nvPr>
        </p:nvSpPr>
        <p:spPr>
          <a:xfrm rot="3171053">
            <a:off x="10415700" y="1599512"/>
            <a:ext cx="662555" cy="4911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椭圆 13"/>
          <p:cNvSpPr/>
          <p:nvPr userDrawn="1">
            <p:custDataLst>
              <p:tags r:id="rId10"/>
            </p:custDataLst>
          </p:nvPr>
        </p:nvSpPr>
        <p:spPr>
          <a:xfrm>
            <a:off x="9038379" y="4617297"/>
            <a:ext cx="246045" cy="2460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>
            <p:custDataLst>
              <p:tags r:id="rId11"/>
            </p:custDataLst>
          </p:nvPr>
        </p:nvSpPr>
        <p:spPr>
          <a:xfrm>
            <a:off x="0" y="878721"/>
            <a:ext cx="1225232" cy="3427569"/>
          </a:xfrm>
          <a:custGeom>
            <a:avLst/>
            <a:gdLst>
              <a:gd name="connsiteX0" fmla="*/ 0 w 1225232"/>
              <a:gd name="connsiteY0" fmla="*/ 0 h 3427569"/>
              <a:gd name="connsiteX1" fmla="*/ 216505 w 1225232"/>
              <a:gd name="connsiteY1" fmla="*/ 86833 h 3427569"/>
              <a:gd name="connsiteX2" fmla="*/ 1225232 w 1225232"/>
              <a:gd name="connsiteY2" fmla="*/ 1713784 h 3427569"/>
              <a:gd name="connsiteX3" fmla="*/ 216505 w 1225232"/>
              <a:gd name="connsiteY3" fmla="*/ 3340735 h 3427569"/>
              <a:gd name="connsiteX4" fmla="*/ 0 w 1225232"/>
              <a:gd name="connsiteY4" fmla="*/ 3427569 h 342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232" h="3427569">
                <a:moveTo>
                  <a:pt x="0" y="0"/>
                </a:moveTo>
                <a:lnTo>
                  <a:pt x="216505" y="86833"/>
                </a:lnTo>
                <a:cubicBezTo>
                  <a:pt x="814364" y="383935"/>
                  <a:pt x="1225232" y="1000878"/>
                  <a:pt x="1225232" y="1713784"/>
                </a:cubicBezTo>
                <a:cubicBezTo>
                  <a:pt x="1225232" y="2426690"/>
                  <a:pt x="814364" y="3043633"/>
                  <a:pt x="216505" y="3340735"/>
                </a:cubicBezTo>
                <a:lnTo>
                  <a:pt x="0" y="3427569"/>
                </a:lnTo>
                <a:close/>
              </a:path>
            </a:pathLst>
          </a:cu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>
            <p:custDataLst>
              <p:tags r:id="rId12"/>
            </p:custDataLst>
          </p:nvPr>
        </p:nvSpPr>
        <p:spPr>
          <a:xfrm>
            <a:off x="11309552" y="2708555"/>
            <a:ext cx="882448" cy="2816775"/>
          </a:xfrm>
          <a:custGeom>
            <a:avLst/>
            <a:gdLst>
              <a:gd name="connsiteX0" fmla="*/ 882448 w 882448"/>
              <a:gd name="connsiteY0" fmla="*/ 0 h 2816775"/>
              <a:gd name="connsiteX1" fmla="*/ 882448 w 882448"/>
              <a:gd name="connsiteY1" fmla="*/ 2816775 h 2816775"/>
              <a:gd name="connsiteX2" fmla="*/ 756607 w 882448"/>
              <a:gd name="connsiteY2" fmla="*/ 2752353 h 2816775"/>
              <a:gd name="connsiteX3" fmla="*/ 0 w 882448"/>
              <a:gd name="connsiteY3" fmla="*/ 1408387 h 2816775"/>
              <a:gd name="connsiteX4" fmla="*/ 756607 w 882448"/>
              <a:gd name="connsiteY4" fmla="*/ 64422 h 281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448" h="2816775">
                <a:moveTo>
                  <a:pt x="882448" y="0"/>
                </a:moveTo>
                <a:lnTo>
                  <a:pt x="882448" y="2816775"/>
                </a:lnTo>
                <a:lnTo>
                  <a:pt x="756607" y="2752353"/>
                </a:lnTo>
                <a:cubicBezTo>
                  <a:pt x="303003" y="2476737"/>
                  <a:pt x="0" y="1977947"/>
                  <a:pt x="0" y="1408387"/>
                </a:cubicBezTo>
                <a:cubicBezTo>
                  <a:pt x="0" y="838827"/>
                  <a:pt x="303003" y="340038"/>
                  <a:pt x="756607" y="64422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275411" y="2332753"/>
            <a:ext cx="7734300" cy="1255376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6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4476462" y="4161260"/>
            <a:ext cx="1598858" cy="456037"/>
          </a:xfrm>
        </p:spPr>
        <p:txBody>
          <a:bodyPr lIns="90170" tIns="46990" rIns="90170" bIns="4699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4" hasCustomPrompt="1"/>
            <p:custDataLst>
              <p:tags r:id="rId18"/>
            </p:custDataLst>
          </p:nvPr>
        </p:nvSpPr>
        <p:spPr>
          <a:xfrm>
            <a:off x="6189620" y="4161260"/>
            <a:ext cx="1598858" cy="456037"/>
          </a:xfrm>
        </p:spPr>
        <p:txBody>
          <a:bodyPr lIns="90170" tIns="46990" rIns="90170" bIns="46990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2" name="任意多边形: 形状 11"/>
            <p:cNvSpPr/>
            <p:nvPr>
              <p:custDataLst>
                <p:tags r:id="rId3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>
            <p:custDataLst>
              <p:tags r:id="rId2"/>
            </p:custDataLst>
          </p:nvPr>
        </p:nvSpPr>
        <p:spPr>
          <a:xfrm>
            <a:off x="2477640" y="3001102"/>
            <a:ext cx="824709" cy="824709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>
            <a:off x="4297412" y="2632122"/>
            <a:ext cx="311028" cy="3110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椭圆 8"/>
          <p:cNvSpPr/>
          <p:nvPr userDrawn="1">
            <p:custDataLst>
              <p:tags r:id="rId4"/>
            </p:custDataLst>
          </p:nvPr>
        </p:nvSpPr>
        <p:spPr>
          <a:xfrm>
            <a:off x="3510563" y="3267453"/>
            <a:ext cx="1325417" cy="132541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017519" y="3314040"/>
            <a:ext cx="5193281" cy="824710"/>
          </a:xfrm>
        </p:spPr>
        <p:txBody>
          <a:bodyPr lIns="90170" tIns="46990" rIns="90170" bIns="46990" anchor="b" anchorCtr="0">
            <a:normAutofit/>
          </a:bodyPr>
          <a:lstStyle>
            <a:lvl1pPr>
              <a:defRPr sz="4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3" name="任意多边形: 形状 12"/>
            <p:cNvSpPr/>
            <p:nvPr>
              <p:custDataLst>
                <p:tags r:id="rId3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5" name="任意多边形: 形状 14"/>
            <p:cNvSpPr/>
            <p:nvPr>
              <p:custDataLst>
                <p:tags r:id="rId3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3" name="任意多边形: 形状 12"/>
            <p:cNvSpPr/>
            <p:nvPr>
              <p:custDataLst>
                <p:tags r:id="rId3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2710" y="5761990"/>
            <a:ext cx="1993900" cy="1541780"/>
            <a:chOff x="-146" y="9074"/>
            <a:chExt cx="3140" cy="2428"/>
          </a:xfrm>
        </p:grpSpPr>
        <p:sp>
          <p:nvSpPr>
            <p:cNvPr id="20" name="任意多边形: 形状 19"/>
            <p:cNvSpPr/>
            <p:nvPr userDrawn="1">
              <p:custDataLst>
                <p:tags r:id="rId3"/>
              </p:custDataLst>
            </p:nvPr>
          </p:nvSpPr>
          <p:spPr>
            <a:xfrm rot="18529891" flipH="1">
              <a:off x="-535" y="9533"/>
              <a:ext cx="1657" cy="879"/>
            </a:xfrm>
            <a:custGeom>
              <a:avLst/>
              <a:gdLst>
                <a:gd name="connsiteX0" fmla="*/ 47639 w 1052248"/>
                <a:gd name="connsiteY0" fmla="*/ 122983 h 557885"/>
                <a:gd name="connsiteX1" fmla="*/ 0 w 1052248"/>
                <a:gd name="connsiteY1" fmla="*/ 278943 h 557885"/>
                <a:gd name="connsiteX2" fmla="*/ 0 w 1052248"/>
                <a:gd name="connsiteY2" fmla="*/ 278942 h 557885"/>
                <a:gd name="connsiteX3" fmla="*/ 278943 w 1052248"/>
                <a:gd name="connsiteY3" fmla="*/ 557885 h 557885"/>
                <a:gd name="connsiteX4" fmla="*/ 976245 w 1052248"/>
                <a:gd name="connsiteY4" fmla="*/ 557885 h 557885"/>
                <a:gd name="connsiteX5" fmla="*/ 1052248 w 1052248"/>
                <a:gd name="connsiteY5" fmla="*/ 463463 h 557885"/>
                <a:gd name="connsiteX6" fmla="*/ 476465 w 1052248"/>
                <a:gd name="connsiteY6" fmla="*/ 0 h 557885"/>
                <a:gd name="connsiteX7" fmla="*/ 278943 w 1052248"/>
                <a:gd name="connsiteY7" fmla="*/ 0 h 557885"/>
                <a:gd name="connsiteX8" fmla="*/ 47639 w 1052248"/>
                <a:gd name="connsiteY8" fmla="*/ 122983 h 5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248" h="557885">
                  <a:moveTo>
                    <a:pt x="47639" y="122983"/>
                  </a:moveTo>
                  <a:cubicBezTo>
                    <a:pt x="17562" y="167503"/>
                    <a:pt x="0" y="221172"/>
                    <a:pt x="0" y="278943"/>
                  </a:cubicBezTo>
                  <a:lnTo>
                    <a:pt x="0" y="278942"/>
                  </a:lnTo>
                  <a:cubicBezTo>
                    <a:pt x="0" y="432998"/>
                    <a:pt x="124887" y="557885"/>
                    <a:pt x="278943" y="557885"/>
                  </a:cubicBezTo>
                  <a:lnTo>
                    <a:pt x="976245" y="557885"/>
                  </a:lnTo>
                  <a:lnTo>
                    <a:pt x="1052248" y="463463"/>
                  </a:lnTo>
                  <a:lnTo>
                    <a:pt x="476465" y="0"/>
                  </a:lnTo>
                  <a:lnTo>
                    <a:pt x="278943" y="0"/>
                  </a:lnTo>
                  <a:cubicBezTo>
                    <a:pt x="182658" y="0"/>
                    <a:pt x="97767" y="48784"/>
                    <a:pt x="47639" y="122983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 rot="18529891" flipH="1">
              <a:off x="1751" y="10047"/>
              <a:ext cx="1426" cy="1061"/>
            </a:xfrm>
            <a:custGeom>
              <a:avLst/>
              <a:gdLst>
                <a:gd name="connsiteX0" fmla="*/ 57531 w 905808"/>
                <a:gd name="connsiteY0" fmla="*/ 148519 h 673724"/>
                <a:gd name="connsiteX1" fmla="*/ 0 w 905808"/>
                <a:gd name="connsiteY1" fmla="*/ 336862 h 673724"/>
                <a:gd name="connsiteX2" fmla="*/ 336862 w 905808"/>
                <a:gd name="connsiteY2" fmla="*/ 673724 h 673724"/>
                <a:gd name="connsiteX3" fmla="*/ 363509 w 905808"/>
                <a:gd name="connsiteY3" fmla="*/ 673724 h 673724"/>
                <a:gd name="connsiteX4" fmla="*/ 905808 w 905808"/>
                <a:gd name="connsiteY4" fmla="*/ 0 h 673724"/>
                <a:gd name="connsiteX5" fmla="*/ 336862 w 905808"/>
                <a:gd name="connsiteY5" fmla="*/ 0 h 673724"/>
                <a:gd name="connsiteX6" fmla="*/ 57531 w 905808"/>
                <a:gd name="connsiteY6" fmla="*/ 148519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08" h="673724">
                  <a:moveTo>
                    <a:pt x="57531" y="148519"/>
                  </a:moveTo>
                  <a:cubicBezTo>
                    <a:pt x="21209" y="202283"/>
                    <a:pt x="0" y="267096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363509" y="673724"/>
                  </a:lnTo>
                  <a:lnTo>
                    <a:pt x="905808" y="0"/>
                  </a:lnTo>
                  <a:lnTo>
                    <a:pt x="336862" y="0"/>
                  </a:lnTo>
                  <a:cubicBezTo>
                    <a:pt x="220584" y="0"/>
                    <a:pt x="118067" y="58913"/>
                    <a:pt x="57531" y="148519"/>
                  </a:cubicBezTo>
                  <a:close/>
                </a:path>
              </a:pathLst>
            </a:custGeom>
            <a:solidFill>
              <a:schemeClr val="accent3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5"/>
              </p:custDataLst>
            </p:nvPr>
          </p:nvSpPr>
          <p:spPr>
            <a:xfrm rot="18529891" flipH="1">
              <a:off x="86" y="9519"/>
              <a:ext cx="2428" cy="1538"/>
            </a:xfrm>
            <a:custGeom>
              <a:avLst/>
              <a:gdLst>
                <a:gd name="connsiteX0" fmla="*/ 83383 w 1541873"/>
                <a:gd name="connsiteY0" fmla="*/ 215259 h 976472"/>
                <a:gd name="connsiteX1" fmla="*/ 0 w 1541873"/>
                <a:gd name="connsiteY1" fmla="*/ 488236 h 976472"/>
                <a:gd name="connsiteX2" fmla="*/ 488236 w 1541873"/>
                <a:gd name="connsiteY2" fmla="*/ 976472 h 976472"/>
                <a:gd name="connsiteX3" fmla="*/ 795628 w 1541873"/>
                <a:gd name="connsiteY3" fmla="*/ 976472 h 976472"/>
                <a:gd name="connsiteX4" fmla="*/ 1541873 w 1541873"/>
                <a:gd name="connsiteY4" fmla="*/ 49376 h 976472"/>
                <a:gd name="connsiteX5" fmla="*/ 1480530 w 1541873"/>
                <a:gd name="connsiteY5" fmla="*/ 0 h 976472"/>
                <a:gd name="connsiteX6" fmla="*/ 488236 w 1541873"/>
                <a:gd name="connsiteY6" fmla="*/ 0 h 976472"/>
                <a:gd name="connsiteX7" fmla="*/ 83383 w 1541873"/>
                <a:gd name="connsiteY7" fmla="*/ 215259 h 976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1873" h="976472">
                  <a:moveTo>
                    <a:pt x="83383" y="215259"/>
                  </a:moveTo>
                  <a:cubicBezTo>
                    <a:pt x="30739" y="293182"/>
                    <a:pt x="0" y="387119"/>
                    <a:pt x="0" y="488236"/>
                  </a:cubicBezTo>
                  <a:cubicBezTo>
                    <a:pt x="0" y="757881"/>
                    <a:pt x="218591" y="976472"/>
                    <a:pt x="488236" y="976472"/>
                  </a:cubicBezTo>
                  <a:lnTo>
                    <a:pt x="795628" y="976472"/>
                  </a:lnTo>
                  <a:lnTo>
                    <a:pt x="1541873" y="49376"/>
                  </a:lnTo>
                  <a:lnTo>
                    <a:pt x="1480530" y="0"/>
                  </a:lnTo>
                  <a:lnTo>
                    <a:pt x="488236" y="0"/>
                  </a:lnTo>
                  <a:cubicBezTo>
                    <a:pt x="319708" y="0"/>
                    <a:pt x="171123" y="85387"/>
                    <a:pt x="83383" y="215259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3" name="任意多边形: 形状 12"/>
            <p:cNvSpPr/>
            <p:nvPr>
              <p:custDataLst>
                <p:tags r:id="rId3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>
            <p:custDataLst>
              <p:tags r:id="rId2"/>
            </p:custDataLst>
          </p:nvPr>
        </p:nvSpPr>
        <p:spPr>
          <a:xfrm>
            <a:off x="8070353" y="3340361"/>
            <a:ext cx="688329" cy="688329"/>
          </a:xfrm>
          <a:prstGeom prst="ellips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>
            <p:custDataLst>
              <p:tags r:id="rId3"/>
            </p:custDataLst>
          </p:nvPr>
        </p:nvSpPr>
        <p:spPr>
          <a:xfrm rot="3070109">
            <a:off x="4608873" y="5948670"/>
            <a:ext cx="1756789" cy="1206898"/>
          </a:xfrm>
          <a:custGeom>
            <a:avLst/>
            <a:gdLst>
              <a:gd name="connsiteX0" fmla="*/ 103060 w 1756789"/>
              <a:gd name="connsiteY0" fmla="*/ 266055 h 1206898"/>
              <a:gd name="connsiteX1" fmla="*/ 603449 w 1756789"/>
              <a:gd name="connsiteY1" fmla="*/ 0 h 1206898"/>
              <a:gd name="connsiteX2" fmla="*/ 1756789 w 1756789"/>
              <a:gd name="connsiteY2" fmla="*/ 0 h 1206898"/>
              <a:gd name="connsiteX3" fmla="*/ 785325 w 1756789"/>
              <a:gd name="connsiteY3" fmla="*/ 1206898 h 1206898"/>
              <a:gd name="connsiteX4" fmla="*/ 603449 w 1756789"/>
              <a:gd name="connsiteY4" fmla="*/ 1206898 h 1206898"/>
              <a:gd name="connsiteX5" fmla="*/ 0 w 1756789"/>
              <a:gd name="connsiteY5" fmla="*/ 603449 h 1206898"/>
              <a:gd name="connsiteX6" fmla="*/ 103060 w 1756789"/>
              <a:gd name="connsiteY6" fmla="*/ 266055 h 12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89" h="1206898">
                <a:moveTo>
                  <a:pt x="103060" y="266055"/>
                </a:moveTo>
                <a:cubicBezTo>
                  <a:pt x="211504" y="105536"/>
                  <a:pt x="395151" y="0"/>
                  <a:pt x="603449" y="0"/>
                </a:cubicBezTo>
                <a:lnTo>
                  <a:pt x="1756789" y="0"/>
                </a:lnTo>
                <a:lnTo>
                  <a:pt x="785325" y="1206898"/>
                </a:lnTo>
                <a:lnTo>
                  <a:pt x="603449" y="1206898"/>
                </a:lnTo>
                <a:cubicBezTo>
                  <a:pt x="270173" y="1206898"/>
                  <a:pt x="0" y="936725"/>
                  <a:pt x="0" y="603449"/>
                </a:cubicBezTo>
                <a:cubicBezTo>
                  <a:pt x="0" y="478470"/>
                  <a:pt x="37993" y="362366"/>
                  <a:pt x="103060" y="266055"/>
                </a:cubicBez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 rot="3070109">
            <a:off x="5801844" y="6048098"/>
            <a:ext cx="1756790" cy="673724"/>
          </a:xfrm>
          <a:custGeom>
            <a:avLst/>
            <a:gdLst>
              <a:gd name="connsiteX0" fmla="*/ 57531 w 1756790"/>
              <a:gd name="connsiteY0" fmla="*/ 148519 h 673724"/>
              <a:gd name="connsiteX1" fmla="*/ 336862 w 1756790"/>
              <a:gd name="connsiteY1" fmla="*/ 0 h 673724"/>
              <a:gd name="connsiteX2" fmla="*/ 1756790 w 1756790"/>
              <a:gd name="connsiteY2" fmla="*/ 0 h 673724"/>
              <a:gd name="connsiteX3" fmla="*/ 1214491 w 1756790"/>
              <a:gd name="connsiteY3" fmla="*/ 673724 h 673724"/>
              <a:gd name="connsiteX4" fmla="*/ 336862 w 1756790"/>
              <a:gd name="connsiteY4" fmla="*/ 673724 h 673724"/>
              <a:gd name="connsiteX5" fmla="*/ 0 w 1756790"/>
              <a:gd name="connsiteY5" fmla="*/ 336862 h 673724"/>
              <a:gd name="connsiteX6" fmla="*/ 57531 w 1756790"/>
              <a:gd name="connsiteY6" fmla="*/ 148519 h 67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90" h="673724">
                <a:moveTo>
                  <a:pt x="57531" y="148519"/>
                </a:moveTo>
                <a:cubicBezTo>
                  <a:pt x="118067" y="58913"/>
                  <a:pt x="220584" y="0"/>
                  <a:pt x="336862" y="0"/>
                </a:cubicBezTo>
                <a:lnTo>
                  <a:pt x="1756790" y="0"/>
                </a:lnTo>
                <a:lnTo>
                  <a:pt x="1214491" y="673724"/>
                </a:lnTo>
                <a:lnTo>
                  <a:pt x="336862" y="673724"/>
                </a:lnTo>
                <a:cubicBezTo>
                  <a:pt x="150818" y="673724"/>
                  <a:pt x="0" y="522906"/>
                  <a:pt x="0" y="336862"/>
                </a:cubicBezTo>
                <a:cubicBezTo>
                  <a:pt x="0" y="267096"/>
                  <a:pt x="21209" y="202283"/>
                  <a:pt x="57531" y="148519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椭圆 8"/>
          <p:cNvSpPr/>
          <p:nvPr userDrawn="1">
            <p:custDataLst>
              <p:tags r:id="rId5"/>
            </p:custDataLst>
          </p:nvPr>
        </p:nvSpPr>
        <p:spPr>
          <a:xfrm>
            <a:off x="2800817" y="1505869"/>
            <a:ext cx="2522821" cy="2522821"/>
          </a:xfrm>
          <a:prstGeom prst="ellips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6"/>
            </p:custDataLst>
          </p:nvPr>
        </p:nvSpPr>
        <p:spPr>
          <a:xfrm rot="3070109">
            <a:off x="5323371" y="-21155"/>
            <a:ext cx="2466454" cy="1206898"/>
          </a:xfrm>
          <a:custGeom>
            <a:avLst/>
            <a:gdLst>
              <a:gd name="connsiteX0" fmla="*/ 0 w 2466454"/>
              <a:gd name="connsiteY0" fmla="*/ 1206898 h 1206898"/>
              <a:gd name="connsiteX1" fmla="*/ 971464 w 2466454"/>
              <a:gd name="connsiteY1" fmla="*/ 0 h 1206898"/>
              <a:gd name="connsiteX2" fmla="*/ 1863005 w 2466454"/>
              <a:gd name="connsiteY2" fmla="*/ 0 h 1206898"/>
              <a:gd name="connsiteX3" fmla="*/ 2466454 w 2466454"/>
              <a:gd name="connsiteY3" fmla="*/ 603449 h 1206898"/>
              <a:gd name="connsiteX4" fmla="*/ 1863005 w 2466454"/>
              <a:gd name="connsiteY4" fmla="*/ 1206898 h 12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454" h="1206898">
                <a:moveTo>
                  <a:pt x="0" y="1206898"/>
                </a:moveTo>
                <a:lnTo>
                  <a:pt x="971464" y="0"/>
                </a:lnTo>
                <a:lnTo>
                  <a:pt x="1863005" y="0"/>
                </a:lnTo>
                <a:cubicBezTo>
                  <a:pt x="2196281" y="0"/>
                  <a:pt x="2466454" y="270173"/>
                  <a:pt x="2466454" y="603449"/>
                </a:cubicBezTo>
                <a:cubicBezTo>
                  <a:pt x="2466454" y="936725"/>
                  <a:pt x="2196281" y="1206898"/>
                  <a:pt x="1863005" y="1206898"/>
                </a:cubicBez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 rot="3070109">
            <a:off x="4246807" y="132622"/>
            <a:ext cx="1747660" cy="673724"/>
          </a:xfrm>
          <a:custGeom>
            <a:avLst/>
            <a:gdLst>
              <a:gd name="connsiteX0" fmla="*/ 0 w 1747660"/>
              <a:gd name="connsiteY0" fmla="*/ 673724 h 673724"/>
              <a:gd name="connsiteX1" fmla="*/ 542299 w 1747660"/>
              <a:gd name="connsiteY1" fmla="*/ 0 h 673724"/>
              <a:gd name="connsiteX2" fmla="*/ 1410798 w 1747660"/>
              <a:gd name="connsiteY2" fmla="*/ 0 h 673724"/>
              <a:gd name="connsiteX3" fmla="*/ 1747660 w 1747660"/>
              <a:gd name="connsiteY3" fmla="*/ 336862 h 673724"/>
              <a:gd name="connsiteX4" fmla="*/ 1410798 w 1747660"/>
              <a:gd name="connsiteY4" fmla="*/ 673724 h 67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7660" h="673724">
                <a:moveTo>
                  <a:pt x="0" y="673724"/>
                </a:moveTo>
                <a:lnTo>
                  <a:pt x="542299" y="0"/>
                </a:lnTo>
                <a:lnTo>
                  <a:pt x="1410798" y="0"/>
                </a:lnTo>
                <a:cubicBezTo>
                  <a:pt x="1596842" y="0"/>
                  <a:pt x="1747660" y="150818"/>
                  <a:pt x="1747660" y="336862"/>
                </a:cubicBezTo>
                <a:cubicBezTo>
                  <a:pt x="1747660" y="522906"/>
                  <a:pt x="1596842" y="673724"/>
                  <a:pt x="1410798" y="673724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272790" y="2365375"/>
            <a:ext cx="6239510" cy="171132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0093002" y="5918505"/>
            <a:ext cx="2123325" cy="939524"/>
            <a:chOff x="10093002" y="5918505"/>
            <a:chExt cx="2123325" cy="939524"/>
          </a:xfrm>
        </p:grpSpPr>
        <p:sp>
          <p:nvSpPr>
            <p:cNvPr id="10" name="Freeform 5"/>
            <p:cNvSpPr/>
            <p:nvPr>
              <p:custDataLst>
                <p:tags r:id="rId3"/>
              </p:custDataLst>
            </p:nvPr>
          </p:nvSpPr>
          <p:spPr>
            <a:xfrm>
              <a:off x="10093002" y="6026500"/>
              <a:ext cx="1561485" cy="831411"/>
            </a:xfrm>
            <a:custGeom>
              <a:avLst/>
              <a:gdLst>
                <a:gd name="connsiteX0" fmla="*/ 624912 w 1561485"/>
                <a:gd name="connsiteY0" fmla="*/ 398 h 831411"/>
                <a:gd name="connsiteX1" fmla="*/ 1073442 w 1561485"/>
                <a:gd name="connsiteY1" fmla="*/ 225092 h 831411"/>
                <a:gd name="connsiteX2" fmla="*/ 1561485 w 1561485"/>
                <a:gd name="connsiteY2" fmla="*/ 831411 h 831411"/>
                <a:gd name="connsiteX3" fmla="*/ 47694 w 1561485"/>
                <a:gd name="connsiteY3" fmla="*/ 831351 h 831411"/>
                <a:gd name="connsiteX4" fmla="*/ 23050 w 1561485"/>
                <a:gd name="connsiteY4" fmla="*/ 769062 h 831411"/>
                <a:gd name="connsiteX5" fmla="*/ 225049 w 1561485"/>
                <a:gd name="connsiteY5" fmla="*/ 133364 h 831411"/>
                <a:gd name="connsiteX6" fmla="*/ 552466 w 1561485"/>
                <a:gd name="connsiteY6" fmla="*/ 2110 h 831411"/>
                <a:gd name="connsiteX7" fmla="*/ 624912 w 1561485"/>
                <a:gd name="connsiteY7" fmla="*/ 398 h 83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485" h="831411">
                  <a:moveTo>
                    <a:pt x="624912" y="398"/>
                  </a:moveTo>
                  <a:cubicBezTo>
                    <a:pt x="793782" y="6503"/>
                    <a:pt x="959160" y="83116"/>
                    <a:pt x="1073442" y="225092"/>
                  </a:cubicBezTo>
                  <a:lnTo>
                    <a:pt x="1561485" y="831411"/>
                  </a:lnTo>
                  <a:lnTo>
                    <a:pt x="47694" y="831351"/>
                  </a:lnTo>
                  <a:lnTo>
                    <a:pt x="23050" y="769062"/>
                  </a:lnTo>
                  <a:cubicBezTo>
                    <a:pt x="-41398" y="542916"/>
                    <a:pt x="30360" y="290077"/>
                    <a:pt x="225049" y="133364"/>
                  </a:cubicBezTo>
                  <a:cubicBezTo>
                    <a:pt x="322396" y="55008"/>
                    <a:pt x="436650" y="11811"/>
                    <a:pt x="552466" y="2110"/>
                  </a:cubicBezTo>
                  <a:cubicBezTo>
                    <a:pt x="576592" y="90"/>
                    <a:pt x="600789" y="-477"/>
                    <a:pt x="624912" y="39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Freeform 6"/>
            <p:cNvSpPr/>
            <p:nvPr>
              <p:custDataLst>
                <p:tags r:id="rId4"/>
              </p:custDataLst>
            </p:nvPr>
          </p:nvSpPr>
          <p:spPr>
            <a:xfrm>
              <a:off x="11384870" y="5918505"/>
              <a:ext cx="831457" cy="939524"/>
            </a:xfrm>
            <a:custGeom>
              <a:avLst/>
              <a:gdLst>
                <a:gd name="connsiteX0" fmla="*/ 308457 w 831457"/>
                <a:gd name="connsiteY0" fmla="*/ 1184 h 939524"/>
                <a:gd name="connsiteX1" fmla="*/ 599262 w 831457"/>
                <a:gd name="connsiteY1" fmla="*/ 125599 h 939524"/>
                <a:gd name="connsiteX2" fmla="*/ 831457 w 831457"/>
                <a:gd name="connsiteY2" fmla="*/ 414067 h 939524"/>
                <a:gd name="connsiteX3" fmla="*/ 831389 w 831457"/>
                <a:gd name="connsiteY3" fmla="*/ 939466 h 939524"/>
                <a:gd name="connsiteX4" fmla="*/ 389533 w 831457"/>
                <a:gd name="connsiteY4" fmla="*/ 939524 h 939524"/>
                <a:gd name="connsiteX5" fmla="*/ 74427 w 831457"/>
                <a:gd name="connsiteY5" fmla="*/ 548052 h 939524"/>
                <a:gd name="connsiteX6" fmla="*/ 125673 w 831457"/>
                <a:gd name="connsiteY6" fmla="*/ 74477 h 939524"/>
                <a:gd name="connsiteX7" fmla="*/ 308457 w 831457"/>
                <a:gd name="connsiteY7" fmla="*/ 1184 h 93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1457" h="939524">
                  <a:moveTo>
                    <a:pt x="308457" y="1184"/>
                  </a:moveTo>
                  <a:cubicBezTo>
                    <a:pt x="416210" y="-7859"/>
                    <a:pt x="526370" y="35043"/>
                    <a:pt x="599262" y="125599"/>
                  </a:cubicBezTo>
                  <a:lnTo>
                    <a:pt x="831457" y="414067"/>
                  </a:lnTo>
                  <a:lnTo>
                    <a:pt x="831389" y="939466"/>
                  </a:lnTo>
                  <a:lnTo>
                    <a:pt x="389533" y="939524"/>
                  </a:lnTo>
                  <a:lnTo>
                    <a:pt x="74427" y="548052"/>
                  </a:lnTo>
                  <a:cubicBezTo>
                    <a:pt x="-42199" y="403162"/>
                    <a:pt x="-19256" y="191135"/>
                    <a:pt x="125673" y="74477"/>
                  </a:cubicBezTo>
                  <a:cubicBezTo>
                    <a:pt x="180021" y="30730"/>
                    <a:pt x="243805" y="6607"/>
                    <a:pt x="308457" y="1184"/>
                  </a:cubicBez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3"/>
            </p:custDataLst>
          </p:nvPr>
        </p:nvSpPr>
        <p:spPr>
          <a:xfrm rot="19270109">
            <a:off x="11372215" y="353060"/>
            <a:ext cx="1347470" cy="1207135"/>
          </a:xfrm>
          <a:custGeom>
            <a:avLst/>
            <a:gdLst>
              <a:gd name="connsiteX0" fmla="*/ 1347332 w 1347332"/>
              <a:gd name="connsiteY0" fmla="*/ 0 h 1206898"/>
              <a:gd name="connsiteX1" fmla="*/ 375867 w 1347332"/>
              <a:gd name="connsiteY1" fmla="*/ 1206898 h 1206898"/>
              <a:gd name="connsiteX2" fmla="*/ 0 w 1347332"/>
              <a:gd name="connsiteY2" fmla="*/ 1206898 h 1206898"/>
              <a:gd name="connsiteX3" fmla="*/ 968817 w 1347332"/>
              <a:gd name="connsiteY3" fmla="*/ 3289 h 1206898"/>
              <a:gd name="connsiteX4" fmla="*/ 964731 w 1347332"/>
              <a:gd name="connsiteY4" fmla="*/ 0 h 12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7332" h="1206898">
                <a:moveTo>
                  <a:pt x="1347332" y="0"/>
                </a:moveTo>
                <a:lnTo>
                  <a:pt x="375867" y="1206898"/>
                </a:lnTo>
                <a:lnTo>
                  <a:pt x="0" y="1206898"/>
                </a:lnTo>
                <a:lnTo>
                  <a:pt x="968817" y="3289"/>
                </a:lnTo>
                <a:lnTo>
                  <a:pt x="964731" y="0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4"/>
            </p:custDataLst>
          </p:nvPr>
        </p:nvSpPr>
        <p:spPr>
          <a:xfrm rot="19270109">
            <a:off x="10494645" y="-182245"/>
            <a:ext cx="1314450" cy="673735"/>
          </a:xfrm>
          <a:custGeom>
            <a:avLst/>
            <a:gdLst>
              <a:gd name="connsiteX0" fmla="*/ 485143 w 1314297"/>
              <a:gd name="connsiteY0" fmla="*/ 0 h 673724"/>
              <a:gd name="connsiteX1" fmla="*/ 1314297 w 1314297"/>
              <a:gd name="connsiteY1" fmla="*/ 667408 h 673724"/>
              <a:gd name="connsiteX2" fmla="*/ 1251648 w 1314297"/>
              <a:gd name="connsiteY2" fmla="*/ 673724 h 673724"/>
              <a:gd name="connsiteX3" fmla="*/ 837001 w 1314297"/>
              <a:gd name="connsiteY3" fmla="*/ 673724 h 673724"/>
              <a:gd name="connsiteX4" fmla="*/ 0 w 1314297"/>
              <a:gd name="connsiteY4" fmla="*/ 0 h 67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297" h="673724">
                <a:moveTo>
                  <a:pt x="485143" y="0"/>
                </a:moveTo>
                <a:lnTo>
                  <a:pt x="1314297" y="667408"/>
                </a:lnTo>
                <a:lnTo>
                  <a:pt x="1251648" y="673724"/>
                </a:lnTo>
                <a:lnTo>
                  <a:pt x="837001" y="673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>
            <p:custDataLst>
              <p:tags r:id="rId5"/>
            </p:custDataLst>
          </p:nvPr>
        </p:nvSpPr>
        <p:spPr>
          <a:xfrm rot="19270109">
            <a:off x="-169545" y="5780405"/>
            <a:ext cx="1226185" cy="1301750"/>
          </a:xfrm>
          <a:custGeom>
            <a:avLst/>
            <a:gdLst>
              <a:gd name="connsiteX0" fmla="*/ 943850 w 1225951"/>
              <a:gd name="connsiteY0" fmla="*/ 0 h 1301924"/>
              <a:gd name="connsiteX1" fmla="*/ 418834 w 1225951"/>
              <a:gd name="connsiteY1" fmla="*/ 652254 h 1301924"/>
              <a:gd name="connsiteX2" fmla="*/ 1225951 w 1225951"/>
              <a:gd name="connsiteY2" fmla="*/ 1301924 h 1301924"/>
              <a:gd name="connsiteX3" fmla="*/ 740807 w 1225951"/>
              <a:gd name="connsiteY3" fmla="*/ 1301924 h 1301924"/>
              <a:gd name="connsiteX4" fmla="*/ 0 w 1225951"/>
              <a:gd name="connsiteY4" fmla="*/ 705629 h 1301924"/>
              <a:gd name="connsiteX5" fmla="*/ 567980 w 1225951"/>
              <a:gd name="connsiteY5" fmla="*/ 0 h 130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5951" h="1301924">
                <a:moveTo>
                  <a:pt x="943850" y="0"/>
                </a:moveTo>
                <a:lnTo>
                  <a:pt x="418834" y="652254"/>
                </a:lnTo>
                <a:lnTo>
                  <a:pt x="1225951" y="1301924"/>
                </a:lnTo>
                <a:lnTo>
                  <a:pt x="740807" y="1301924"/>
                </a:lnTo>
                <a:lnTo>
                  <a:pt x="0" y="705629"/>
                </a:lnTo>
                <a:lnTo>
                  <a:pt x="56798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>
            <p:custDataLst>
              <p:tags r:id="rId6"/>
            </p:custDataLst>
          </p:nvPr>
        </p:nvSpPr>
        <p:spPr>
          <a:xfrm rot="19270109">
            <a:off x="-312420" y="4897120"/>
            <a:ext cx="918210" cy="673735"/>
          </a:xfrm>
          <a:custGeom>
            <a:avLst/>
            <a:gdLst>
              <a:gd name="connsiteX0" fmla="*/ 918169 w 918169"/>
              <a:gd name="connsiteY0" fmla="*/ 0 h 673724"/>
              <a:gd name="connsiteX1" fmla="*/ 375870 w 918169"/>
              <a:gd name="connsiteY1" fmla="*/ 673724 h 673724"/>
              <a:gd name="connsiteX2" fmla="*/ 0 w 918169"/>
              <a:gd name="connsiteY2" fmla="*/ 673724 h 673724"/>
              <a:gd name="connsiteX3" fmla="*/ 542299 w 918169"/>
              <a:gd name="connsiteY3" fmla="*/ 0 h 67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9" h="673724">
                <a:moveTo>
                  <a:pt x="918169" y="0"/>
                </a:moveTo>
                <a:lnTo>
                  <a:pt x="375870" y="673724"/>
                </a:lnTo>
                <a:lnTo>
                  <a:pt x="0" y="673724"/>
                </a:lnTo>
                <a:lnTo>
                  <a:pt x="542299" y="0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-92710" y="5761990"/>
            <a:ext cx="1993900" cy="1541780"/>
            <a:chOff x="-146" y="9074"/>
            <a:chExt cx="3140" cy="2428"/>
          </a:xfrm>
        </p:grpSpPr>
        <p:sp>
          <p:nvSpPr>
            <p:cNvPr id="15" name="任意多边形: 形状 14"/>
            <p:cNvSpPr/>
            <p:nvPr userDrawn="1">
              <p:custDataLst>
                <p:tags r:id="rId4"/>
              </p:custDataLst>
            </p:nvPr>
          </p:nvSpPr>
          <p:spPr>
            <a:xfrm rot="18529891" flipH="1">
              <a:off x="-535" y="9533"/>
              <a:ext cx="1657" cy="879"/>
            </a:xfrm>
            <a:custGeom>
              <a:avLst/>
              <a:gdLst>
                <a:gd name="connsiteX0" fmla="*/ 47639 w 1052248"/>
                <a:gd name="connsiteY0" fmla="*/ 122983 h 557885"/>
                <a:gd name="connsiteX1" fmla="*/ 0 w 1052248"/>
                <a:gd name="connsiteY1" fmla="*/ 278943 h 557885"/>
                <a:gd name="connsiteX2" fmla="*/ 0 w 1052248"/>
                <a:gd name="connsiteY2" fmla="*/ 278942 h 557885"/>
                <a:gd name="connsiteX3" fmla="*/ 278943 w 1052248"/>
                <a:gd name="connsiteY3" fmla="*/ 557885 h 557885"/>
                <a:gd name="connsiteX4" fmla="*/ 976245 w 1052248"/>
                <a:gd name="connsiteY4" fmla="*/ 557885 h 557885"/>
                <a:gd name="connsiteX5" fmla="*/ 1052248 w 1052248"/>
                <a:gd name="connsiteY5" fmla="*/ 463463 h 557885"/>
                <a:gd name="connsiteX6" fmla="*/ 476465 w 1052248"/>
                <a:gd name="connsiteY6" fmla="*/ 0 h 557885"/>
                <a:gd name="connsiteX7" fmla="*/ 278943 w 1052248"/>
                <a:gd name="connsiteY7" fmla="*/ 0 h 557885"/>
                <a:gd name="connsiteX8" fmla="*/ 47639 w 1052248"/>
                <a:gd name="connsiteY8" fmla="*/ 122983 h 5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248" h="557885">
                  <a:moveTo>
                    <a:pt x="47639" y="122983"/>
                  </a:moveTo>
                  <a:cubicBezTo>
                    <a:pt x="17562" y="167503"/>
                    <a:pt x="0" y="221172"/>
                    <a:pt x="0" y="278943"/>
                  </a:cubicBezTo>
                  <a:lnTo>
                    <a:pt x="0" y="278942"/>
                  </a:lnTo>
                  <a:cubicBezTo>
                    <a:pt x="0" y="432998"/>
                    <a:pt x="124887" y="557885"/>
                    <a:pt x="278943" y="557885"/>
                  </a:cubicBezTo>
                  <a:lnTo>
                    <a:pt x="976245" y="557885"/>
                  </a:lnTo>
                  <a:lnTo>
                    <a:pt x="1052248" y="463463"/>
                  </a:lnTo>
                  <a:lnTo>
                    <a:pt x="476465" y="0"/>
                  </a:lnTo>
                  <a:lnTo>
                    <a:pt x="278943" y="0"/>
                  </a:lnTo>
                  <a:cubicBezTo>
                    <a:pt x="182658" y="0"/>
                    <a:pt x="97767" y="48784"/>
                    <a:pt x="47639" y="122983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18529891" flipH="1">
              <a:off x="1751" y="10047"/>
              <a:ext cx="1426" cy="1061"/>
            </a:xfrm>
            <a:custGeom>
              <a:avLst/>
              <a:gdLst>
                <a:gd name="connsiteX0" fmla="*/ 57531 w 905808"/>
                <a:gd name="connsiteY0" fmla="*/ 148519 h 673724"/>
                <a:gd name="connsiteX1" fmla="*/ 0 w 905808"/>
                <a:gd name="connsiteY1" fmla="*/ 336862 h 673724"/>
                <a:gd name="connsiteX2" fmla="*/ 336862 w 905808"/>
                <a:gd name="connsiteY2" fmla="*/ 673724 h 673724"/>
                <a:gd name="connsiteX3" fmla="*/ 363509 w 905808"/>
                <a:gd name="connsiteY3" fmla="*/ 673724 h 673724"/>
                <a:gd name="connsiteX4" fmla="*/ 905808 w 905808"/>
                <a:gd name="connsiteY4" fmla="*/ 0 h 673724"/>
                <a:gd name="connsiteX5" fmla="*/ 336862 w 905808"/>
                <a:gd name="connsiteY5" fmla="*/ 0 h 673724"/>
                <a:gd name="connsiteX6" fmla="*/ 57531 w 905808"/>
                <a:gd name="connsiteY6" fmla="*/ 148519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08" h="673724">
                  <a:moveTo>
                    <a:pt x="57531" y="148519"/>
                  </a:moveTo>
                  <a:cubicBezTo>
                    <a:pt x="21209" y="202283"/>
                    <a:pt x="0" y="267096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363509" y="673724"/>
                  </a:lnTo>
                  <a:lnTo>
                    <a:pt x="905808" y="0"/>
                  </a:lnTo>
                  <a:lnTo>
                    <a:pt x="336862" y="0"/>
                  </a:lnTo>
                  <a:cubicBezTo>
                    <a:pt x="220584" y="0"/>
                    <a:pt x="118067" y="58913"/>
                    <a:pt x="57531" y="148519"/>
                  </a:cubicBezTo>
                  <a:close/>
                </a:path>
              </a:pathLst>
            </a:custGeom>
            <a:solidFill>
              <a:schemeClr val="accent3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6"/>
              </p:custDataLst>
            </p:nvPr>
          </p:nvSpPr>
          <p:spPr>
            <a:xfrm rot="18529891" flipH="1">
              <a:off x="86" y="9519"/>
              <a:ext cx="2428" cy="1538"/>
            </a:xfrm>
            <a:custGeom>
              <a:avLst/>
              <a:gdLst>
                <a:gd name="connsiteX0" fmla="*/ 83383 w 1541873"/>
                <a:gd name="connsiteY0" fmla="*/ 215259 h 976472"/>
                <a:gd name="connsiteX1" fmla="*/ 0 w 1541873"/>
                <a:gd name="connsiteY1" fmla="*/ 488236 h 976472"/>
                <a:gd name="connsiteX2" fmla="*/ 488236 w 1541873"/>
                <a:gd name="connsiteY2" fmla="*/ 976472 h 976472"/>
                <a:gd name="connsiteX3" fmla="*/ 795628 w 1541873"/>
                <a:gd name="connsiteY3" fmla="*/ 976472 h 976472"/>
                <a:gd name="connsiteX4" fmla="*/ 1541873 w 1541873"/>
                <a:gd name="connsiteY4" fmla="*/ 49376 h 976472"/>
                <a:gd name="connsiteX5" fmla="*/ 1480530 w 1541873"/>
                <a:gd name="connsiteY5" fmla="*/ 0 h 976472"/>
                <a:gd name="connsiteX6" fmla="*/ 488236 w 1541873"/>
                <a:gd name="connsiteY6" fmla="*/ 0 h 976472"/>
                <a:gd name="connsiteX7" fmla="*/ 83383 w 1541873"/>
                <a:gd name="connsiteY7" fmla="*/ 215259 h 976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1873" h="976472">
                  <a:moveTo>
                    <a:pt x="83383" y="215259"/>
                  </a:moveTo>
                  <a:cubicBezTo>
                    <a:pt x="30739" y="293182"/>
                    <a:pt x="0" y="387119"/>
                    <a:pt x="0" y="488236"/>
                  </a:cubicBezTo>
                  <a:cubicBezTo>
                    <a:pt x="0" y="757881"/>
                    <a:pt x="218591" y="976472"/>
                    <a:pt x="488236" y="976472"/>
                  </a:cubicBezTo>
                  <a:lnTo>
                    <a:pt x="795628" y="976472"/>
                  </a:lnTo>
                  <a:lnTo>
                    <a:pt x="1541873" y="49376"/>
                  </a:lnTo>
                  <a:lnTo>
                    <a:pt x="1480530" y="0"/>
                  </a:lnTo>
                  <a:lnTo>
                    <a:pt x="488236" y="0"/>
                  </a:lnTo>
                  <a:cubicBezTo>
                    <a:pt x="319708" y="0"/>
                    <a:pt x="171123" y="85387"/>
                    <a:pt x="83383" y="215259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"/>
            </p:custDataLst>
          </p:nvPr>
        </p:nvSpPr>
        <p:spPr>
          <a:xfrm>
            <a:off x="582930" y="770255"/>
            <a:ext cx="3959860" cy="882015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marL="285750" indent="-28575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5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3725" y="5180330"/>
            <a:ext cx="11001375" cy="1011555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172700" y="5869305"/>
            <a:ext cx="2024380" cy="1510665"/>
            <a:chOff x="16020" y="9243"/>
            <a:chExt cx="3188" cy="237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3070109">
              <a:off x="15860" y="9606"/>
              <a:ext cx="2176" cy="1857"/>
            </a:xfrm>
            <a:custGeom>
              <a:avLst/>
              <a:gdLst>
                <a:gd name="connsiteX0" fmla="*/ 103060 w 1381818"/>
                <a:gd name="connsiteY0" fmla="*/ 266055 h 1179337"/>
                <a:gd name="connsiteX1" fmla="*/ 603449 w 1381818"/>
                <a:gd name="connsiteY1" fmla="*/ 1 h 1179337"/>
                <a:gd name="connsiteX2" fmla="*/ 1381818 w 1381818"/>
                <a:gd name="connsiteY2" fmla="*/ 0 h 1179337"/>
                <a:gd name="connsiteX3" fmla="*/ 432539 w 1381818"/>
                <a:gd name="connsiteY3" fmla="*/ 1179337 h 1179337"/>
                <a:gd name="connsiteX4" fmla="*/ 368559 w 1381818"/>
                <a:gd name="connsiteY4" fmla="*/ 1159476 h 1179337"/>
                <a:gd name="connsiteX5" fmla="*/ 0 w 1381818"/>
                <a:gd name="connsiteY5" fmla="*/ 603449 h 1179337"/>
                <a:gd name="connsiteX6" fmla="*/ 103060 w 1381818"/>
                <a:gd name="connsiteY6" fmla="*/ 266055 h 117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818" h="1179337">
                  <a:moveTo>
                    <a:pt x="103060" y="266055"/>
                  </a:moveTo>
                  <a:cubicBezTo>
                    <a:pt x="211504" y="105536"/>
                    <a:pt x="395151" y="0"/>
                    <a:pt x="603449" y="1"/>
                  </a:cubicBezTo>
                  <a:lnTo>
                    <a:pt x="1381818" y="0"/>
                  </a:lnTo>
                  <a:lnTo>
                    <a:pt x="432539" y="1179337"/>
                  </a:lnTo>
                  <a:lnTo>
                    <a:pt x="368559" y="1159476"/>
                  </a:lnTo>
                  <a:cubicBezTo>
                    <a:pt x="151972" y="1067868"/>
                    <a:pt x="0" y="853406"/>
                    <a:pt x="0" y="603449"/>
                  </a:cubicBezTo>
                  <a:cubicBezTo>
                    <a:pt x="0" y="478471"/>
                    <a:pt x="37993" y="362366"/>
                    <a:pt x="103060" y="266055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3070109">
              <a:off x="17799" y="9592"/>
              <a:ext cx="1758" cy="1061"/>
            </a:xfrm>
            <a:custGeom>
              <a:avLst/>
              <a:gdLst>
                <a:gd name="connsiteX0" fmla="*/ 57531 w 1116603"/>
                <a:gd name="connsiteY0" fmla="*/ 148519 h 673724"/>
                <a:gd name="connsiteX1" fmla="*/ 336862 w 1116603"/>
                <a:gd name="connsiteY1" fmla="*/ 0 h 673724"/>
                <a:gd name="connsiteX2" fmla="*/ 707262 w 1116603"/>
                <a:gd name="connsiteY2" fmla="*/ 0 h 673724"/>
                <a:gd name="connsiteX3" fmla="*/ 1116603 w 1116603"/>
                <a:gd name="connsiteY3" fmla="*/ 329490 h 673724"/>
                <a:gd name="connsiteX4" fmla="*/ 839520 w 1116603"/>
                <a:gd name="connsiteY4" fmla="*/ 673724 h 673724"/>
                <a:gd name="connsiteX5" fmla="*/ 336862 w 1116603"/>
                <a:gd name="connsiteY5" fmla="*/ 673724 h 673724"/>
                <a:gd name="connsiteX6" fmla="*/ 0 w 1116603"/>
                <a:gd name="connsiteY6" fmla="*/ 336862 h 673724"/>
                <a:gd name="connsiteX7" fmla="*/ 57531 w 1116603"/>
                <a:gd name="connsiteY7" fmla="*/ 148519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6603" h="673724">
                  <a:moveTo>
                    <a:pt x="57531" y="148519"/>
                  </a:moveTo>
                  <a:cubicBezTo>
                    <a:pt x="118067" y="58914"/>
                    <a:pt x="220584" y="0"/>
                    <a:pt x="336862" y="0"/>
                  </a:cubicBezTo>
                  <a:lnTo>
                    <a:pt x="707262" y="0"/>
                  </a:lnTo>
                  <a:lnTo>
                    <a:pt x="1116603" y="329490"/>
                  </a:lnTo>
                  <a:lnTo>
                    <a:pt x="839520" y="673724"/>
                  </a:lnTo>
                  <a:lnTo>
                    <a:pt x="336862" y="673724"/>
                  </a:lnTo>
                  <a:cubicBezTo>
                    <a:pt x="150818" y="673724"/>
                    <a:pt x="0" y="522906"/>
                    <a:pt x="0" y="336862"/>
                  </a:cubicBezTo>
                  <a:cubicBezTo>
                    <a:pt x="0" y="267096"/>
                    <a:pt x="21208" y="202283"/>
                    <a:pt x="57531" y="148519"/>
                  </a:cubicBez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3" name="任意多边形: 形状 22"/>
          <p:cNvSpPr/>
          <p:nvPr userDrawn="1">
            <p:custDataLst>
              <p:tags r:id="rId3"/>
            </p:custDataLst>
          </p:nvPr>
        </p:nvSpPr>
        <p:spPr>
          <a:xfrm rot="18529891" flipV="1">
            <a:off x="10132695" y="390525"/>
            <a:ext cx="2548890" cy="1207135"/>
          </a:xfrm>
          <a:custGeom>
            <a:avLst/>
            <a:gdLst>
              <a:gd name="connsiteX0" fmla="*/ 2081412 w 2549029"/>
              <a:gd name="connsiteY0" fmla="*/ 1206898 h 1206898"/>
              <a:gd name="connsiteX1" fmla="*/ 2549029 w 2549029"/>
              <a:gd name="connsiteY1" fmla="*/ 625954 h 1206898"/>
              <a:gd name="connsiteX2" fmla="*/ 1771376 w 2549029"/>
              <a:gd name="connsiteY2" fmla="*/ 0 h 1206898"/>
              <a:gd name="connsiteX3" fmla="*/ 603449 w 2549029"/>
              <a:gd name="connsiteY3" fmla="*/ 0 h 1206898"/>
              <a:gd name="connsiteX4" fmla="*/ 0 w 2549029"/>
              <a:gd name="connsiteY4" fmla="*/ 603449 h 1206898"/>
              <a:gd name="connsiteX5" fmla="*/ 603449 w 2549029"/>
              <a:gd name="connsiteY5" fmla="*/ 1206898 h 12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9029" h="1206898">
                <a:moveTo>
                  <a:pt x="2081412" y="1206898"/>
                </a:moveTo>
                <a:lnTo>
                  <a:pt x="2549029" y="625954"/>
                </a:lnTo>
                <a:lnTo>
                  <a:pt x="1771376" y="0"/>
                </a:lnTo>
                <a:lnTo>
                  <a:pt x="603449" y="0"/>
                </a:lnTo>
                <a:cubicBezTo>
                  <a:pt x="270173" y="0"/>
                  <a:pt x="0" y="270173"/>
                  <a:pt x="0" y="603449"/>
                </a:cubicBezTo>
                <a:cubicBezTo>
                  <a:pt x="0" y="936725"/>
                  <a:pt x="270173" y="1206898"/>
                  <a:pt x="603449" y="1206898"/>
                </a:cubicBez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4"/>
            </p:custDataLst>
          </p:nvPr>
        </p:nvSpPr>
        <p:spPr>
          <a:xfrm rot="18529891" flipV="1">
            <a:off x="11599545" y="1417320"/>
            <a:ext cx="1036955" cy="653415"/>
          </a:xfrm>
          <a:custGeom>
            <a:avLst/>
            <a:gdLst>
              <a:gd name="connsiteX0" fmla="*/ 1037002 w 1037002"/>
              <a:gd name="connsiteY0" fmla="*/ 653334 h 653334"/>
              <a:gd name="connsiteX1" fmla="*/ 225334 w 1037002"/>
              <a:gd name="connsiteY1" fmla="*/ 0 h 653334"/>
              <a:gd name="connsiteX2" fmla="*/ 205740 w 1037002"/>
              <a:gd name="connsiteY2" fmla="*/ 6082 h 653334"/>
              <a:gd name="connsiteX3" fmla="*/ 0 w 1037002"/>
              <a:gd name="connsiteY3" fmla="*/ 316472 h 653334"/>
              <a:gd name="connsiteX4" fmla="*/ 336862 w 1037002"/>
              <a:gd name="connsiteY4" fmla="*/ 653334 h 65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7002" h="653334">
                <a:moveTo>
                  <a:pt x="1037002" y="653334"/>
                </a:moveTo>
                <a:lnTo>
                  <a:pt x="225334" y="0"/>
                </a:lnTo>
                <a:lnTo>
                  <a:pt x="205740" y="6082"/>
                </a:lnTo>
                <a:cubicBezTo>
                  <a:pt x="84835" y="57221"/>
                  <a:pt x="0" y="176939"/>
                  <a:pt x="0" y="316472"/>
                </a:cubicBezTo>
                <a:cubicBezTo>
                  <a:pt x="0" y="502516"/>
                  <a:pt x="150818" y="653334"/>
                  <a:pt x="336862" y="653334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5"/>
            </p:custDataLst>
          </p:nvPr>
        </p:nvSpPr>
        <p:spPr>
          <a:xfrm rot="18529891" flipH="1">
            <a:off x="-488315" y="5227320"/>
            <a:ext cx="2604770" cy="1207135"/>
          </a:xfrm>
          <a:custGeom>
            <a:avLst/>
            <a:gdLst>
              <a:gd name="connsiteX0" fmla="*/ 103060 w 2604846"/>
              <a:gd name="connsiteY0" fmla="*/ 266055 h 1206898"/>
              <a:gd name="connsiteX1" fmla="*/ 0 w 2604846"/>
              <a:gd name="connsiteY1" fmla="*/ 603449 h 1206898"/>
              <a:gd name="connsiteX2" fmla="*/ 603449 w 2604846"/>
              <a:gd name="connsiteY2" fmla="*/ 1206898 h 1206898"/>
              <a:gd name="connsiteX3" fmla="*/ 2118677 w 2604846"/>
              <a:gd name="connsiteY3" fmla="*/ 1206898 h 1206898"/>
              <a:gd name="connsiteX4" fmla="*/ 2604846 w 2604846"/>
              <a:gd name="connsiteY4" fmla="*/ 602906 h 1206898"/>
              <a:gd name="connsiteX5" fmla="*/ 1855827 w 2604846"/>
              <a:gd name="connsiteY5" fmla="*/ 0 h 1206898"/>
              <a:gd name="connsiteX6" fmla="*/ 603449 w 2604846"/>
              <a:gd name="connsiteY6" fmla="*/ 0 h 1206898"/>
              <a:gd name="connsiteX7" fmla="*/ 103060 w 2604846"/>
              <a:gd name="connsiteY7" fmla="*/ 266055 h 12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4846" h="1206898">
                <a:moveTo>
                  <a:pt x="103060" y="266055"/>
                </a:moveTo>
                <a:cubicBezTo>
                  <a:pt x="37993" y="362366"/>
                  <a:pt x="0" y="478470"/>
                  <a:pt x="0" y="603449"/>
                </a:cubicBezTo>
                <a:cubicBezTo>
                  <a:pt x="0" y="936725"/>
                  <a:pt x="270173" y="1206898"/>
                  <a:pt x="603449" y="1206898"/>
                </a:cubicBezTo>
                <a:lnTo>
                  <a:pt x="2118677" y="1206898"/>
                </a:lnTo>
                <a:lnTo>
                  <a:pt x="2604846" y="602906"/>
                </a:lnTo>
                <a:lnTo>
                  <a:pt x="1855827" y="0"/>
                </a:lnTo>
                <a:lnTo>
                  <a:pt x="603449" y="0"/>
                </a:lnTo>
                <a:cubicBezTo>
                  <a:pt x="395151" y="0"/>
                  <a:pt x="211504" y="105537"/>
                  <a:pt x="103060" y="266055"/>
                </a:cubicBez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6"/>
            </p:custDataLst>
          </p:nvPr>
        </p:nvSpPr>
        <p:spPr>
          <a:xfrm rot="18529891" flipH="1">
            <a:off x="-473075" y="4752975"/>
            <a:ext cx="1121410" cy="669290"/>
          </a:xfrm>
          <a:custGeom>
            <a:avLst/>
            <a:gdLst>
              <a:gd name="connsiteX0" fmla="*/ 57530 w 1121454"/>
              <a:gd name="connsiteY0" fmla="*/ 143824 h 669029"/>
              <a:gd name="connsiteX1" fmla="*/ 0 w 1121454"/>
              <a:gd name="connsiteY1" fmla="*/ 332167 h 669029"/>
              <a:gd name="connsiteX2" fmla="*/ 336862 w 1121454"/>
              <a:gd name="connsiteY2" fmla="*/ 669029 h 669029"/>
              <a:gd name="connsiteX3" fmla="*/ 1121454 w 1121454"/>
              <a:gd name="connsiteY3" fmla="*/ 669029 h 669029"/>
              <a:gd name="connsiteX4" fmla="*/ 290286 w 1121454"/>
              <a:gd name="connsiteY4" fmla="*/ 0 h 669029"/>
              <a:gd name="connsiteX5" fmla="*/ 268972 w 1121454"/>
              <a:gd name="connsiteY5" fmla="*/ 2149 h 669029"/>
              <a:gd name="connsiteX6" fmla="*/ 57530 w 1121454"/>
              <a:gd name="connsiteY6" fmla="*/ 143824 h 6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1454" h="669029">
                <a:moveTo>
                  <a:pt x="57530" y="143824"/>
                </a:moveTo>
                <a:cubicBezTo>
                  <a:pt x="21209" y="197588"/>
                  <a:pt x="0" y="262401"/>
                  <a:pt x="0" y="332167"/>
                </a:cubicBezTo>
                <a:cubicBezTo>
                  <a:pt x="0" y="518211"/>
                  <a:pt x="150818" y="669029"/>
                  <a:pt x="336862" y="669029"/>
                </a:cubicBezTo>
                <a:lnTo>
                  <a:pt x="1121454" y="669029"/>
                </a:lnTo>
                <a:lnTo>
                  <a:pt x="290286" y="0"/>
                </a:lnTo>
                <a:lnTo>
                  <a:pt x="268972" y="2149"/>
                </a:lnTo>
                <a:cubicBezTo>
                  <a:pt x="181257" y="20098"/>
                  <a:pt x="105960" y="72139"/>
                  <a:pt x="57530" y="143824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285750" indent="-28575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 userDrawn="1">
            <p:custDataLst>
              <p:tags r:id="rId2"/>
            </p:custDataLst>
          </p:nvPr>
        </p:nvSpPr>
        <p:spPr>
          <a:xfrm rot="3070109">
            <a:off x="-1173550" y="1095883"/>
            <a:ext cx="4042775" cy="1618860"/>
          </a:xfrm>
          <a:custGeom>
            <a:avLst/>
            <a:gdLst>
              <a:gd name="connsiteX0" fmla="*/ 217923 w 4042775"/>
              <a:gd name="connsiteY0" fmla="*/ 0 h 1618860"/>
              <a:gd name="connsiteX1" fmla="*/ 3233345 w 4042775"/>
              <a:gd name="connsiteY1" fmla="*/ 0 h 1618860"/>
              <a:gd name="connsiteX2" fmla="*/ 4042775 w 4042775"/>
              <a:gd name="connsiteY2" fmla="*/ 809430 h 1618860"/>
              <a:gd name="connsiteX3" fmla="*/ 3233345 w 4042775"/>
              <a:gd name="connsiteY3" fmla="*/ 1618860 h 1618860"/>
              <a:gd name="connsiteX4" fmla="*/ 1674839 w 4042775"/>
              <a:gd name="connsiteY4" fmla="*/ 1618860 h 1618860"/>
              <a:gd name="connsiteX5" fmla="*/ 0 w 4042775"/>
              <a:gd name="connsiteY5" fmla="*/ 270737 h 161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2775" h="1618860">
                <a:moveTo>
                  <a:pt x="217923" y="0"/>
                </a:moveTo>
                <a:lnTo>
                  <a:pt x="3233345" y="0"/>
                </a:lnTo>
                <a:cubicBezTo>
                  <a:pt x="3680381" y="0"/>
                  <a:pt x="4042775" y="362394"/>
                  <a:pt x="4042775" y="809430"/>
                </a:cubicBezTo>
                <a:cubicBezTo>
                  <a:pt x="4042775" y="1256466"/>
                  <a:pt x="3680381" y="1618860"/>
                  <a:pt x="3233345" y="1618860"/>
                </a:cubicBezTo>
                <a:lnTo>
                  <a:pt x="1674839" y="1618860"/>
                </a:lnTo>
                <a:lnTo>
                  <a:pt x="0" y="270737"/>
                </a:ln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>
            <p:custDataLst>
              <p:tags r:id="rId3"/>
            </p:custDataLst>
          </p:nvPr>
        </p:nvSpPr>
        <p:spPr>
          <a:xfrm rot="3070109">
            <a:off x="9253576" y="4078185"/>
            <a:ext cx="4151613" cy="1618860"/>
          </a:xfrm>
          <a:custGeom>
            <a:avLst/>
            <a:gdLst>
              <a:gd name="connsiteX0" fmla="*/ 197382 w 4151613"/>
              <a:gd name="connsiteY0" fmla="*/ 279718 h 1618860"/>
              <a:gd name="connsiteX1" fmla="*/ 809430 w 4151613"/>
              <a:gd name="connsiteY1" fmla="*/ 0 h 1618860"/>
              <a:gd name="connsiteX2" fmla="*/ 2445928 w 4151613"/>
              <a:gd name="connsiteY2" fmla="*/ 0 h 1618860"/>
              <a:gd name="connsiteX3" fmla="*/ 4151613 w 4151613"/>
              <a:gd name="connsiteY3" fmla="*/ 1372951 h 1618860"/>
              <a:gd name="connsiteX4" fmla="*/ 3953674 w 4151613"/>
              <a:gd name="connsiteY4" fmla="*/ 1618860 h 1618860"/>
              <a:gd name="connsiteX5" fmla="*/ 809430 w 4151613"/>
              <a:gd name="connsiteY5" fmla="*/ 1618860 h 1618860"/>
              <a:gd name="connsiteX6" fmla="*/ 0 w 4151613"/>
              <a:gd name="connsiteY6" fmla="*/ 809431 h 1618860"/>
              <a:gd name="connsiteX7" fmla="*/ 138238 w 4151613"/>
              <a:gd name="connsiteY7" fmla="*/ 356870 h 1618860"/>
              <a:gd name="connsiteX8" fmla="*/ 197382 w 4151613"/>
              <a:gd name="connsiteY8" fmla="*/ 279718 h 161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1613" h="1618860">
                <a:moveTo>
                  <a:pt x="197382" y="279718"/>
                </a:moveTo>
                <a:cubicBezTo>
                  <a:pt x="345798" y="108383"/>
                  <a:pt x="564957" y="0"/>
                  <a:pt x="809430" y="0"/>
                </a:cubicBezTo>
                <a:lnTo>
                  <a:pt x="2445928" y="0"/>
                </a:lnTo>
                <a:lnTo>
                  <a:pt x="4151613" y="1372951"/>
                </a:lnTo>
                <a:lnTo>
                  <a:pt x="3953674" y="1618860"/>
                </a:lnTo>
                <a:lnTo>
                  <a:pt x="809430" y="1618860"/>
                </a:lnTo>
                <a:cubicBezTo>
                  <a:pt x="362394" y="1618860"/>
                  <a:pt x="0" y="1256466"/>
                  <a:pt x="0" y="809431"/>
                </a:cubicBezTo>
                <a:cubicBezTo>
                  <a:pt x="0" y="641792"/>
                  <a:pt x="50962" y="486056"/>
                  <a:pt x="138238" y="356870"/>
                </a:cubicBezTo>
                <a:cubicBezTo>
                  <a:pt x="156421" y="329956"/>
                  <a:pt x="176179" y="304195"/>
                  <a:pt x="197382" y="279718"/>
                </a:cubicBez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 rot="3070109">
            <a:off x="9314616" y="5781724"/>
            <a:ext cx="2330574" cy="903694"/>
          </a:xfrm>
          <a:custGeom>
            <a:avLst/>
            <a:gdLst>
              <a:gd name="connsiteX0" fmla="*/ 77169 w 2330574"/>
              <a:gd name="connsiteY0" fmla="*/ 199214 h 903694"/>
              <a:gd name="connsiteX1" fmla="*/ 451847 w 2330574"/>
              <a:gd name="connsiteY1" fmla="*/ 0 h 903694"/>
              <a:gd name="connsiteX2" fmla="*/ 2330574 w 2330574"/>
              <a:gd name="connsiteY2" fmla="*/ 0 h 903694"/>
              <a:gd name="connsiteX3" fmla="*/ 1603167 w 2330574"/>
              <a:gd name="connsiteY3" fmla="*/ 903694 h 903694"/>
              <a:gd name="connsiteX4" fmla="*/ 451847 w 2330574"/>
              <a:gd name="connsiteY4" fmla="*/ 903693 h 903694"/>
              <a:gd name="connsiteX5" fmla="*/ 0 w 2330574"/>
              <a:gd name="connsiteY5" fmla="*/ 451846 h 903694"/>
              <a:gd name="connsiteX6" fmla="*/ 0 w 2330574"/>
              <a:gd name="connsiteY6" fmla="*/ 451847 h 903694"/>
              <a:gd name="connsiteX7" fmla="*/ 77169 w 2330574"/>
              <a:gd name="connsiteY7" fmla="*/ 199214 h 9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0574" h="903694">
                <a:moveTo>
                  <a:pt x="77169" y="199214"/>
                </a:moveTo>
                <a:cubicBezTo>
                  <a:pt x="158368" y="79023"/>
                  <a:pt x="295880" y="0"/>
                  <a:pt x="451847" y="0"/>
                </a:cubicBezTo>
                <a:lnTo>
                  <a:pt x="2330574" y="0"/>
                </a:lnTo>
                <a:lnTo>
                  <a:pt x="1603167" y="903694"/>
                </a:lnTo>
                <a:lnTo>
                  <a:pt x="451847" y="903693"/>
                </a:lnTo>
                <a:cubicBezTo>
                  <a:pt x="202299" y="903693"/>
                  <a:pt x="0" y="701394"/>
                  <a:pt x="0" y="451846"/>
                </a:cubicBezTo>
                <a:lnTo>
                  <a:pt x="0" y="451847"/>
                </a:lnTo>
                <a:cubicBezTo>
                  <a:pt x="1" y="358266"/>
                  <a:pt x="28448" y="271330"/>
                  <a:pt x="77169" y="1992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5"/>
            </p:custDataLst>
          </p:nvPr>
        </p:nvSpPr>
        <p:spPr>
          <a:xfrm rot="3070109">
            <a:off x="453759" y="380552"/>
            <a:ext cx="2882790" cy="903694"/>
          </a:xfrm>
          <a:custGeom>
            <a:avLst/>
            <a:gdLst>
              <a:gd name="connsiteX0" fmla="*/ 0 w 2882790"/>
              <a:gd name="connsiteY0" fmla="*/ 903694 h 903694"/>
              <a:gd name="connsiteX1" fmla="*/ 727407 w 2882790"/>
              <a:gd name="connsiteY1" fmla="*/ 0 h 903694"/>
              <a:gd name="connsiteX2" fmla="*/ 2430943 w 2882790"/>
              <a:gd name="connsiteY2" fmla="*/ 0 h 903694"/>
              <a:gd name="connsiteX3" fmla="*/ 2882790 w 2882790"/>
              <a:gd name="connsiteY3" fmla="*/ 451847 h 903694"/>
              <a:gd name="connsiteX4" fmla="*/ 2882789 w 2882790"/>
              <a:gd name="connsiteY4" fmla="*/ 451847 h 903694"/>
              <a:gd name="connsiteX5" fmla="*/ 2430942 w 2882790"/>
              <a:gd name="connsiteY5" fmla="*/ 903694 h 9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2790" h="903694">
                <a:moveTo>
                  <a:pt x="0" y="903694"/>
                </a:moveTo>
                <a:lnTo>
                  <a:pt x="727407" y="0"/>
                </a:lnTo>
                <a:lnTo>
                  <a:pt x="2430943" y="0"/>
                </a:lnTo>
                <a:cubicBezTo>
                  <a:pt x="2680491" y="0"/>
                  <a:pt x="2882790" y="202299"/>
                  <a:pt x="2882790" y="451847"/>
                </a:cubicBezTo>
                <a:lnTo>
                  <a:pt x="2882789" y="451847"/>
                </a:lnTo>
                <a:cubicBezTo>
                  <a:pt x="2882789" y="701395"/>
                  <a:pt x="2680490" y="903694"/>
                  <a:pt x="2430942" y="9036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三角形 12"/>
          <p:cNvSpPr/>
          <p:nvPr userDrawn="1">
            <p:custDataLst>
              <p:tags r:id="rId6"/>
            </p:custDataLst>
          </p:nvPr>
        </p:nvSpPr>
        <p:spPr>
          <a:xfrm rot="2162414">
            <a:off x="1451154" y="4844213"/>
            <a:ext cx="662555" cy="4911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椭圆 10"/>
          <p:cNvSpPr/>
          <p:nvPr userDrawn="1">
            <p:custDataLst>
              <p:tags r:id="rId7"/>
            </p:custDataLst>
          </p:nvPr>
        </p:nvSpPr>
        <p:spPr>
          <a:xfrm>
            <a:off x="745860" y="4408178"/>
            <a:ext cx="314680" cy="3146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椭圆 11"/>
          <p:cNvSpPr/>
          <p:nvPr userDrawn="1">
            <p:custDataLst>
              <p:tags r:id="rId8"/>
            </p:custDataLst>
          </p:nvPr>
        </p:nvSpPr>
        <p:spPr>
          <a:xfrm>
            <a:off x="3285928" y="541496"/>
            <a:ext cx="476601" cy="4766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三角形 15"/>
          <p:cNvSpPr/>
          <p:nvPr userDrawn="1">
            <p:custDataLst>
              <p:tags r:id="rId9"/>
            </p:custDataLst>
          </p:nvPr>
        </p:nvSpPr>
        <p:spPr>
          <a:xfrm rot="3171053">
            <a:off x="10415700" y="1599512"/>
            <a:ext cx="662555" cy="4911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椭圆 13"/>
          <p:cNvSpPr/>
          <p:nvPr userDrawn="1">
            <p:custDataLst>
              <p:tags r:id="rId10"/>
            </p:custDataLst>
          </p:nvPr>
        </p:nvSpPr>
        <p:spPr>
          <a:xfrm>
            <a:off x="9038379" y="4617297"/>
            <a:ext cx="246045" cy="2460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>
            <p:custDataLst>
              <p:tags r:id="rId11"/>
            </p:custDataLst>
          </p:nvPr>
        </p:nvSpPr>
        <p:spPr>
          <a:xfrm>
            <a:off x="0" y="878721"/>
            <a:ext cx="1225232" cy="3427569"/>
          </a:xfrm>
          <a:custGeom>
            <a:avLst/>
            <a:gdLst>
              <a:gd name="connsiteX0" fmla="*/ 0 w 1225232"/>
              <a:gd name="connsiteY0" fmla="*/ 0 h 3427569"/>
              <a:gd name="connsiteX1" fmla="*/ 216505 w 1225232"/>
              <a:gd name="connsiteY1" fmla="*/ 86833 h 3427569"/>
              <a:gd name="connsiteX2" fmla="*/ 1225232 w 1225232"/>
              <a:gd name="connsiteY2" fmla="*/ 1713784 h 3427569"/>
              <a:gd name="connsiteX3" fmla="*/ 216505 w 1225232"/>
              <a:gd name="connsiteY3" fmla="*/ 3340735 h 3427569"/>
              <a:gd name="connsiteX4" fmla="*/ 0 w 1225232"/>
              <a:gd name="connsiteY4" fmla="*/ 3427569 h 342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232" h="3427569">
                <a:moveTo>
                  <a:pt x="0" y="0"/>
                </a:moveTo>
                <a:lnTo>
                  <a:pt x="216505" y="86833"/>
                </a:lnTo>
                <a:cubicBezTo>
                  <a:pt x="814364" y="383935"/>
                  <a:pt x="1225232" y="1000878"/>
                  <a:pt x="1225232" y="1713784"/>
                </a:cubicBezTo>
                <a:cubicBezTo>
                  <a:pt x="1225232" y="2426690"/>
                  <a:pt x="814364" y="3043633"/>
                  <a:pt x="216505" y="3340735"/>
                </a:cubicBezTo>
                <a:lnTo>
                  <a:pt x="0" y="3427569"/>
                </a:lnTo>
                <a:close/>
              </a:path>
            </a:pathLst>
          </a:cu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>
            <p:custDataLst>
              <p:tags r:id="rId12"/>
            </p:custDataLst>
          </p:nvPr>
        </p:nvSpPr>
        <p:spPr>
          <a:xfrm>
            <a:off x="11309552" y="2708555"/>
            <a:ext cx="882448" cy="2816775"/>
          </a:xfrm>
          <a:custGeom>
            <a:avLst/>
            <a:gdLst>
              <a:gd name="connsiteX0" fmla="*/ 882448 w 882448"/>
              <a:gd name="connsiteY0" fmla="*/ 0 h 2816775"/>
              <a:gd name="connsiteX1" fmla="*/ 882448 w 882448"/>
              <a:gd name="connsiteY1" fmla="*/ 2816775 h 2816775"/>
              <a:gd name="connsiteX2" fmla="*/ 756607 w 882448"/>
              <a:gd name="connsiteY2" fmla="*/ 2752353 h 2816775"/>
              <a:gd name="connsiteX3" fmla="*/ 0 w 882448"/>
              <a:gd name="connsiteY3" fmla="*/ 1408387 h 2816775"/>
              <a:gd name="connsiteX4" fmla="*/ 756607 w 882448"/>
              <a:gd name="connsiteY4" fmla="*/ 64422 h 281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448" h="2816775">
                <a:moveTo>
                  <a:pt x="882448" y="0"/>
                </a:moveTo>
                <a:lnTo>
                  <a:pt x="882448" y="2816775"/>
                </a:lnTo>
                <a:lnTo>
                  <a:pt x="756607" y="2752353"/>
                </a:lnTo>
                <a:cubicBezTo>
                  <a:pt x="303003" y="2476737"/>
                  <a:pt x="0" y="1977947"/>
                  <a:pt x="0" y="1408387"/>
                </a:cubicBezTo>
                <a:cubicBezTo>
                  <a:pt x="0" y="838827"/>
                  <a:pt x="303003" y="340038"/>
                  <a:pt x="756607" y="64422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275411" y="2332753"/>
            <a:ext cx="7734300" cy="1255376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6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4476462" y="4161260"/>
            <a:ext cx="1598858" cy="456037"/>
          </a:xfrm>
        </p:spPr>
        <p:txBody>
          <a:bodyPr lIns="90170" tIns="46990" rIns="90170" bIns="4699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4" hasCustomPrompt="1"/>
            <p:custDataLst>
              <p:tags r:id="rId18"/>
            </p:custDataLst>
          </p:nvPr>
        </p:nvSpPr>
        <p:spPr>
          <a:xfrm>
            <a:off x="6189620" y="4161260"/>
            <a:ext cx="1598858" cy="456037"/>
          </a:xfrm>
        </p:spPr>
        <p:txBody>
          <a:bodyPr lIns="90170" tIns="46990" rIns="90170" bIns="46990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2" name="任意多边形: 形状 11"/>
            <p:cNvSpPr/>
            <p:nvPr>
              <p:custDataLst>
                <p:tags r:id="rId3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>
            <p:custDataLst>
              <p:tags r:id="rId2"/>
            </p:custDataLst>
          </p:nvPr>
        </p:nvSpPr>
        <p:spPr>
          <a:xfrm>
            <a:off x="2477640" y="3001102"/>
            <a:ext cx="824709" cy="824709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>
            <a:off x="4297412" y="2632122"/>
            <a:ext cx="311028" cy="3110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椭圆 8"/>
          <p:cNvSpPr/>
          <p:nvPr userDrawn="1">
            <p:custDataLst>
              <p:tags r:id="rId4"/>
            </p:custDataLst>
          </p:nvPr>
        </p:nvSpPr>
        <p:spPr>
          <a:xfrm>
            <a:off x="3510563" y="3267453"/>
            <a:ext cx="1325417" cy="132541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017519" y="3314040"/>
            <a:ext cx="5193281" cy="824710"/>
          </a:xfrm>
        </p:spPr>
        <p:txBody>
          <a:bodyPr lIns="90170" tIns="46990" rIns="90170" bIns="46990" anchor="b" anchorCtr="0">
            <a:normAutofit/>
          </a:bodyPr>
          <a:lstStyle>
            <a:lvl1pPr>
              <a:defRPr sz="44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3" name="任意多边形: 形状 12"/>
            <p:cNvSpPr/>
            <p:nvPr>
              <p:custDataLst>
                <p:tags r:id="rId3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5" name="任意多边形: 形状 14"/>
            <p:cNvSpPr/>
            <p:nvPr>
              <p:custDataLst>
                <p:tags r:id="rId3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3" name="任意多边形: 形状 12"/>
            <p:cNvSpPr/>
            <p:nvPr>
              <p:custDataLst>
                <p:tags r:id="rId3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92710" y="5761990"/>
            <a:ext cx="1993900" cy="1541780"/>
            <a:chOff x="-146" y="9074"/>
            <a:chExt cx="3140" cy="2428"/>
          </a:xfrm>
        </p:grpSpPr>
        <p:sp>
          <p:nvSpPr>
            <p:cNvPr id="20" name="任意多边形: 形状 19"/>
            <p:cNvSpPr/>
            <p:nvPr userDrawn="1">
              <p:custDataLst>
                <p:tags r:id="rId3"/>
              </p:custDataLst>
            </p:nvPr>
          </p:nvSpPr>
          <p:spPr>
            <a:xfrm rot="18529891" flipH="1">
              <a:off x="-535" y="9533"/>
              <a:ext cx="1657" cy="879"/>
            </a:xfrm>
            <a:custGeom>
              <a:avLst/>
              <a:gdLst>
                <a:gd name="connsiteX0" fmla="*/ 47639 w 1052248"/>
                <a:gd name="connsiteY0" fmla="*/ 122983 h 557885"/>
                <a:gd name="connsiteX1" fmla="*/ 0 w 1052248"/>
                <a:gd name="connsiteY1" fmla="*/ 278943 h 557885"/>
                <a:gd name="connsiteX2" fmla="*/ 0 w 1052248"/>
                <a:gd name="connsiteY2" fmla="*/ 278942 h 557885"/>
                <a:gd name="connsiteX3" fmla="*/ 278943 w 1052248"/>
                <a:gd name="connsiteY3" fmla="*/ 557885 h 557885"/>
                <a:gd name="connsiteX4" fmla="*/ 976245 w 1052248"/>
                <a:gd name="connsiteY4" fmla="*/ 557885 h 557885"/>
                <a:gd name="connsiteX5" fmla="*/ 1052248 w 1052248"/>
                <a:gd name="connsiteY5" fmla="*/ 463463 h 557885"/>
                <a:gd name="connsiteX6" fmla="*/ 476465 w 1052248"/>
                <a:gd name="connsiteY6" fmla="*/ 0 h 557885"/>
                <a:gd name="connsiteX7" fmla="*/ 278943 w 1052248"/>
                <a:gd name="connsiteY7" fmla="*/ 0 h 557885"/>
                <a:gd name="connsiteX8" fmla="*/ 47639 w 1052248"/>
                <a:gd name="connsiteY8" fmla="*/ 122983 h 5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248" h="557885">
                  <a:moveTo>
                    <a:pt x="47639" y="122983"/>
                  </a:moveTo>
                  <a:cubicBezTo>
                    <a:pt x="17562" y="167503"/>
                    <a:pt x="0" y="221172"/>
                    <a:pt x="0" y="278943"/>
                  </a:cubicBezTo>
                  <a:lnTo>
                    <a:pt x="0" y="278942"/>
                  </a:lnTo>
                  <a:cubicBezTo>
                    <a:pt x="0" y="432998"/>
                    <a:pt x="124887" y="557885"/>
                    <a:pt x="278943" y="557885"/>
                  </a:cubicBezTo>
                  <a:lnTo>
                    <a:pt x="976245" y="557885"/>
                  </a:lnTo>
                  <a:lnTo>
                    <a:pt x="1052248" y="463463"/>
                  </a:lnTo>
                  <a:lnTo>
                    <a:pt x="476465" y="0"/>
                  </a:lnTo>
                  <a:lnTo>
                    <a:pt x="278943" y="0"/>
                  </a:lnTo>
                  <a:cubicBezTo>
                    <a:pt x="182658" y="0"/>
                    <a:pt x="97767" y="48784"/>
                    <a:pt x="47639" y="122983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 rot="18529891" flipH="1">
              <a:off x="1751" y="10047"/>
              <a:ext cx="1426" cy="1061"/>
            </a:xfrm>
            <a:custGeom>
              <a:avLst/>
              <a:gdLst>
                <a:gd name="connsiteX0" fmla="*/ 57531 w 905808"/>
                <a:gd name="connsiteY0" fmla="*/ 148519 h 673724"/>
                <a:gd name="connsiteX1" fmla="*/ 0 w 905808"/>
                <a:gd name="connsiteY1" fmla="*/ 336862 h 673724"/>
                <a:gd name="connsiteX2" fmla="*/ 336862 w 905808"/>
                <a:gd name="connsiteY2" fmla="*/ 673724 h 673724"/>
                <a:gd name="connsiteX3" fmla="*/ 363509 w 905808"/>
                <a:gd name="connsiteY3" fmla="*/ 673724 h 673724"/>
                <a:gd name="connsiteX4" fmla="*/ 905808 w 905808"/>
                <a:gd name="connsiteY4" fmla="*/ 0 h 673724"/>
                <a:gd name="connsiteX5" fmla="*/ 336862 w 905808"/>
                <a:gd name="connsiteY5" fmla="*/ 0 h 673724"/>
                <a:gd name="connsiteX6" fmla="*/ 57531 w 905808"/>
                <a:gd name="connsiteY6" fmla="*/ 148519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08" h="673724">
                  <a:moveTo>
                    <a:pt x="57531" y="148519"/>
                  </a:moveTo>
                  <a:cubicBezTo>
                    <a:pt x="21209" y="202283"/>
                    <a:pt x="0" y="267096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363509" y="673724"/>
                  </a:lnTo>
                  <a:lnTo>
                    <a:pt x="905808" y="0"/>
                  </a:lnTo>
                  <a:lnTo>
                    <a:pt x="336862" y="0"/>
                  </a:lnTo>
                  <a:cubicBezTo>
                    <a:pt x="220584" y="0"/>
                    <a:pt x="118067" y="58913"/>
                    <a:pt x="57531" y="148519"/>
                  </a:cubicBezTo>
                  <a:close/>
                </a:path>
              </a:pathLst>
            </a:custGeom>
            <a:solidFill>
              <a:schemeClr val="accent3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5"/>
              </p:custDataLst>
            </p:nvPr>
          </p:nvSpPr>
          <p:spPr>
            <a:xfrm rot="18529891" flipH="1">
              <a:off x="86" y="9519"/>
              <a:ext cx="2428" cy="1538"/>
            </a:xfrm>
            <a:custGeom>
              <a:avLst/>
              <a:gdLst>
                <a:gd name="connsiteX0" fmla="*/ 83383 w 1541873"/>
                <a:gd name="connsiteY0" fmla="*/ 215259 h 976472"/>
                <a:gd name="connsiteX1" fmla="*/ 0 w 1541873"/>
                <a:gd name="connsiteY1" fmla="*/ 488236 h 976472"/>
                <a:gd name="connsiteX2" fmla="*/ 488236 w 1541873"/>
                <a:gd name="connsiteY2" fmla="*/ 976472 h 976472"/>
                <a:gd name="connsiteX3" fmla="*/ 795628 w 1541873"/>
                <a:gd name="connsiteY3" fmla="*/ 976472 h 976472"/>
                <a:gd name="connsiteX4" fmla="*/ 1541873 w 1541873"/>
                <a:gd name="connsiteY4" fmla="*/ 49376 h 976472"/>
                <a:gd name="connsiteX5" fmla="*/ 1480530 w 1541873"/>
                <a:gd name="connsiteY5" fmla="*/ 0 h 976472"/>
                <a:gd name="connsiteX6" fmla="*/ 488236 w 1541873"/>
                <a:gd name="connsiteY6" fmla="*/ 0 h 976472"/>
                <a:gd name="connsiteX7" fmla="*/ 83383 w 1541873"/>
                <a:gd name="connsiteY7" fmla="*/ 215259 h 976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1873" h="976472">
                  <a:moveTo>
                    <a:pt x="83383" y="215259"/>
                  </a:moveTo>
                  <a:cubicBezTo>
                    <a:pt x="30739" y="293182"/>
                    <a:pt x="0" y="387119"/>
                    <a:pt x="0" y="488236"/>
                  </a:cubicBezTo>
                  <a:cubicBezTo>
                    <a:pt x="0" y="757881"/>
                    <a:pt x="218591" y="976472"/>
                    <a:pt x="488236" y="976472"/>
                  </a:cubicBezTo>
                  <a:lnTo>
                    <a:pt x="795628" y="976472"/>
                  </a:lnTo>
                  <a:lnTo>
                    <a:pt x="1541873" y="49376"/>
                  </a:lnTo>
                  <a:lnTo>
                    <a:pt x="1480530" y="0"/>
                  </a:lnTo>
                  <a:lnTo>
                    <a:pt x="488236" y="0"/>
                  </a:lnTo>
                  <a:cubicBezTo>
                    <a:pt x="319708" y="0"/>
                    <a:pt x="171123" y="85387"/>
                    <a:pt x="83383" y="215259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3" name="任意多边形: 形状 12"/>
            <p:cNvSpPr/>
            <p:nvPr>
              <p:custDataLst>
                <p:tags r:id="rId3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>
            <p:custDataLst>
              <p:tags r:id="rId2"/>
            </p:custDataLst>
          </p:nvPr>
        </p:nvSpPr>
        <p:spPr>
          <a:xfrm>
            <a:off x="8070353" y="3340361"/>
            <a:ext cx="688329" cy="688329"/>
          </a:xfrm>
          <a:prstGeom prst="ellips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>
            <p:custDataLst>
              <p:tags r:id="rId3"/>
            </p:custDataLst>
          </p:nvPr>
        </p:nvSpPr>
        <p:spPr>
          <a:xfrm rot="3070109">
            <a:off x="4608873" y="5948670"/>
            <a:ext cx="1756789" cy="1206898"/>
          </a:xfrm>
          <a:custGeom>
            <a:avLst/>
            <a:gdLst>
              <a:gd name="connsiteX0" fmla="*/ 103060 w 1756789"/>
              <a:gd name="connsiteY0" fmla="*/ 266055 h 1206898"/>
              <a:gd name="connsiteX1" fmla="*/ 603449 w 1756789"/>
              <a:gd name="connsiteY1" fmla="*/ 0 h 1206898"/>
              <a:gd name="connsiteX2" fmla="*/ 1756789 w 1756789"/>
              <a:gd name="connsiteY2" fmla="*/ 0 h 1206898"/>
              <a:gd name="connsiteX3" fmla="*/ 785325 w 1756789"/>
              <a:gd name="connsiteY3" fmla="*/ 1206898 h 1206898"/>
              <a:gd name="connsiteX4" fmla="*/ 603449 w 1756789"/>
              <a:gd name="connsiteY4" fmla="*/ 1206898 h 1206898"/>
              <a:gd name="connsiteX5" fmla="*/ 0 w 1756789"/>
              <a:gd name="connsiteY5" fmla="*/ 603449 h 1206898"/>
              <a:gd name="connsiteX6" fmla="*/ 103060 w 1756789"/>
              <a:gd name="connsiteY6" fmla="*/ 266055 h 12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89" h="1206898">
                <a:moveTo>
                  <a:pt x="103060" y="266055"/>
                </a:moveTo>
                <a:cubicBezTo>
                  <a:pt x="211504" y="105536"/>
                  <a:pt x="395151" y="0"/>
                  <a:pt x="603449" y="0"/>
                </a:cubicBezTo>
                <a:lnTo>
                  <a:pt x="1756789" y="0"/>
                </a:lnTo>
                <a:lnTo>
                  <a:pt x="785325" y="1206898"/>
                </a:lnTo>
                <a:lnTo>
                  <a:pt x="603449" y="1206898"/>
                </a:lnTo>
                <a:cubicBezTo>
                  <a:pt x="270173" y="1206898"/>
                  <a:pt x="0" y="936725"/>
                  <a:pt x="0" y="603449"/>
                </a:cubicBezTo>
                <a:cubicBezTo>
                  <a:pt x="0" y="478470"/>
                  <a:pt x="37993" y="362366"/>
                  <a:pt x="103060" y="266055"/>
                </a:cubicBez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 rot="3070109">
            <a:off x="5801844" y="6048098"/>
            <a:ext cx="1756790" cy="673724"/>
          </a:xfrm>
          <a:custGeom>
            <a:avLst/>
            <a:gdLst>
              <a:gd name="connsiteX0" fmla="*/ 57531 w 1756790"/>
              <a:gd name="connsiteY0" fmla="*/ 148519 h 673724"/>
              <a:gd name="connsiteX1" fmla="*/ 336862 w 1756790"/>
              <a:gd name="connsiteY1" fmla="*/ 0 h 673724"/>
              <a:gd name="connsiteX2" fmla="*/ 1756790 w 1756790"/>
              <a:gd name="connsiteY2" fmla="*/ 0 h 673724"/>
              <a:gd name="connsiteX3" fmla="*/ 1214491 w 1756790"/>
              <a:gd name="connsiteY3" fmla="*/ 673724 h 673724"/>
              <a:gd name="connsiteX4" fmla="*/ 336862 w 1756790"/>
              <a:gd name="connsiteY4" fmla="*/ 673724 h 673724"/>
              <a:gd name="connsiteX5" fmla="*/ 0 w 1756790"/>
              <a:gd name="connsiteY5" fmla="*/ 336862 h 673724"/>
              <a:gd name="connsiteX6" fmla="*/ 57531 w 1756790"/>
              <a:gd name="connsiteY6" fmla="*/ 148519 h 67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90" h="673724">
                <a:moveTo>
                  <a:pt x="57531" y="148519"/>
                </a:moveTo>
                <a:cubicBezTo>
                  <a:pt x="118067" y="58913"/>
                  <a:pt x="220584" y="0"/>
                  <a:pt x="336862" y="0"/>
                </a:cubicBezTo>
                <a:lnTo>
                  <a:pt x="1756790" y="0"/>
                </a:lnTo>
                <a:lnTo>
                  <a:pt x="1214491" y="673724"/>
                </a:lnTo>
                <a:lnTo>
                  <a:pt x="336862" y="673724"/>
                </a:lnTo>
                <a:cubicBezTo>
                  <a:pt x="150818" y="673724"/>
                  <a:pt x="0" y="522906"/>
                  <a:pt x="0" y="336862"/>
                </a:cubicBezTo>
                <a:cubicBezTo>
                  <a:pt x="0" y="267096"/>
                  <a:pt x="21209" y="202283"/>
                  <a:pt x="57531" y="148519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椭圆 8"/>
          <p:cNvSpPr/>
          <p:nvPr userDrawn="1">
            <p:custDataLst>
              <p:tags r:id="rId5"/>
            </p:custDataLst>
          </p:nvPr>
        </p:nvSpPr>
        <p:spPr>
          <a:xfrm>
            <a:off x="2800817" y="1505869"/>
            <a:ext cx="2522821" cy="2522821"/>
          </a:xfrm>
          <a:prstGeom prst="ellips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6"/>
            </p:custDataLst>
          </p:nvPr>
        </p:nvSpPr>
        <p:spPr>
          <a:xfrm rot="3070109">
            <a:off x="5323371" y="-21155"/>
            <a:ext cx="2466454" cy="1206898"/>
          </a:xfrm>
          <a:custGeom>
            <a:avLst/>
            <a:gdLst>
              <a:gd name="connsiteX0" fmla="*/ 0 w 2466454"/>
              <a:gd name="connsiteY0" fmla="*/ 1206898 h 1206898"/>
              <a:gd name="connsiteX1" fmla="*/ 971464 w 2466454"/>
              <a:gd name="connsiteY1" fmla="*/ 0 h 1206898"/>
              <a:gd name="connsiteX2" fmla="*/ 1863005 w 2466454"/>
              <a:gd name="connsiteY2" fmla="*/ 0 h 1206898"/>
              <a:gd name="connsiteX3" fmla="*/ 2466454 w 2466454"/>
              <a:gd name="connsiteY3" fmla="*/ 603449 h 1206898"/>
              <a:gd name="connsiteX4" fmla="*/ 1863005 w 2466454"/>
              <a:gd name="connsiteY4" fmla="*/ 1206898 h 12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454" h="1206898">
                <a:moveTo>
                  <a:pt x="0" y="1206898"/>
                </a:moveTo>
                <a:lnTo>
                  <a:pt x="971464" y="0"/>
                </a:lnTo>
                <a:lnTo>
                  <a:pt x="1863005" y="0"/>
                </a:lnTo>
                <a:cubicBezTo>
                  <a:pt x="2196281" y="0"/>
                  <a:pt x="2466454" y="270173"/>
                  <a:pt x="2466454" y="603449"/>
                </a:cubicBezTo>
                <a:cubicBezTo>
                  <a:pt x="2466454" y="936725"/>
                  <a:pt x="2196281" y="1206898"/>
                  <a:pt x="1863005" y="1206898"/>
                </a:cubicBez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 rot="3070109">
            <a:off x="4246807" y="132622"/>
            <a:ext cx="1747660" cy="673724"/>
          </a:xfrm>
          <a:custGeom>
            <a:avLst/>
            <a:gdLst>
              <a:gd name="connsiteX0" fmla="*/ 0 w 1747660"/>
              <a:gd name="connsiteY0" fmla="*/ 673724 h 673724"/>
              <a:gd name="connsiteX1" fmla="*/ 542299 w 1747660"/>
              <a:gd name="connsiteY1" fmla="*/ 0 h 673724"/>
              <a:gd name="connsiteX2" fmla="*/ 1410798 w 1747660"/>
              <a:gd name="connsiteY2" fmla="*/ 0 h 673724"/>
              <a:gd name="connsiteX3" fmla="*/ 1747660 w 1747660"/>
              <a:gd name="connsiteY3" fmla="*/ 336862 h 673724"/>
              <a:gd name="connsiteX4" fmla="*/ 1410798 w 1747660"/>
              <a:gd name="connsiteY4" fmla="*/ 673724 h 67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7660" h="673724">
                <a:moveTo>
                  <a:pt x="0" y="673724"/>
                </a:moveTo>
                <a:lnTo>
                  <a:pt x="542299" y="0"/>
                </a:lnTo>
                <a:lnTo>
                  <a:pt x="1410798" y="0"/>
                </a:lnTo>
                <a:cubicBezTo>
                  <a:pt x="1596842" y="0"/>
                  <a:pt x="1747660" y="150818"/>
                  <a:pt x="1747660" y="336862"/>
                </a:cubicBezTo>
                <a:cubicBezTo>
                  <a:pt x="1747660" y="522906"/>
                  <a:pt x="1596842" y="673724"/>
                  <a:pt x="1410798" y="673724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272790" y="2365375"/>
            <a:ext cx="6239510" cy="171132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0093002" y="5918505"/>
            <a:ext cx="2123325" cy="939524"/>
            <a:chOff x="10093002" y="5918505"/>
            <a:chExt cx="2123325" cy="939524"/>
          </a:xfrm>
        </p:grpSpPr>
        <p:sp>
          <p:nvSpPr>
            <p:cNvPr id="10" name="Freeform 5"/>
            <p:cNvSpPr/>
            <p:nvPr>
              <p:custDataLst>
                <p:tags r:id="rId3"/>
              </p:custDataLst>
            </p:nvPr>
          </p:nvSpPr>
          <p:spPr>
            <a:xfrm>
              <a:off x="10093002" y="6026500"/>
              <a:ext cx="1561485" cy="831411"/>
            </a:xfrm>
            <a:custGeom>
              <a:avLst/>
              <a:gdLst>
                <a:gd name="connsiteX0" fmla="*/ 624912 w 1561485"/>
                <a:gd name="connsiteY0" fmla="*/ 398 h 831411"/>
                <a:gd name="connsiteX1" fmla="*/ 1073442 w 1561485"/>
                <a:gd name="connsiteY1" fmla="*/ 225092 h 831411"/>
                <a:gd name="connsiteX2" fmla="*/ 1561485 w 1561485"/>
                <a:gd name="connsiteY2" fmla="*/ 831411 h 831411"/>
                <a:gd name="connsiteX3" fmla="*/ 47694 w 1561485"/>
                <a:gd name="connsiteY3" fmla="*/ 831351 h 831411"/>
                <a:gd name="connsiteX4" fmla="*/ 23050 w 1561485"/>
                <a:gd name="connsiteY4" fmla="*/ 769062 h 831411"/>
                <a:gd name="connsiteX5" fmla="*/ 225049 w 1561485"/>
                <a:gd name="connsiteY5" fmla="*/ 133364 h 831411"/>
                <a:gd name="connsiteX6" fmla="*/ 552466 w 1561485"/>
                <a:gd name="connsiteY6" fmla="*/ 2110 h 831411"/>
                <a:gd name="connsiteX7" fmla="*/ 624912 w 1561485"/>
                <a:gd name="connsiteY7" fmla="*/ 398 h 83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485" h="831411">
                  <a:moveTo>
                    <a:pt x="624912" y="398"/>
                  </a:moveTo>
                  <a:cubicBezTo>
                    <a:pt x="793782" y="6503"/>
                    <a:pt x="959160" y="83116"/>
                    <a:pt x="1073442" y="225092"/>
                  </a:cubicBezTo>
                  <a:lnTo>
                    <a:pt x="1561485" y="831411"/>
                  </a:lnTo>
                  <a:lnTo>
                    <a:pt x="47694" y="831351"/>
                  </a:lnTo>
                  <a:lnTo>
                    <a:pt x="23050" y="769062"/>
                  </a:lnTo>
                  <a:cubicBezTo>
                    <a:pt x="-41398" y="542916"/>
                    <a:pt x="30360" y="290077"/>
                    <a:pt x="225049" y="133364"/>
                  </a:cubicBezTo>
                  <a:cubicBezTo>
                    <a:pt x="322396" y="55008"/>
                    <a:pt x="436650" y="11811"/>
                    <a:pt x="552466" y="2110"/>
                  </a:cubicBezTo>
                  <a:cubicBezTo>
                    <a:pt x="576592" y="90"/>
                    <a:pt x="600789" y="-477"/>
                    <a:pt x="624912" y="39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Freeform 6"/>
            <p:cNvSpPr/>
            <p:nvPr>
              <p:custDataLst>
                <p:tags r:id="rId4"/>
              </p:custDataLst>
            </p:nvPr>
          </p:nvSpPr>
          <p:spPr>
            <a:xfrm>
              <a:off x="11384870" y="5918505"/>
              <a:ext cx="831457" cy="939524"/>
            </a:xfrm>
            <a:custGeom>
              <a:avLst/>
              <a:gdLst>
                <a:gd name="connsiteX0" fmla="*/ 308457 w 831457"/>
                <a:gd name="connsiteY0" fmla="*/ 1184 h 939524"/>
                <a:gd name="connsiteX1" fmla="*/ 599262 w 831457"/>
                <a:gd name="connsiteY1" fmla="*/ 125599 h 939524"/>
                <a:gd name="connsiteX2" fmla="*/ 831457 w 831457"/>
                <a:gd name="connsiteY2" fmla="*/ 414067 h 939524"/>
                <a:gd name="connsiteX3" fmla="*/ 831389 w 831457"/>
                <a:gd name="connsiteY3" fmla="*/ 939466 h 939524"/>
                <a:gd name="connsiteX4" fmla="*/ 389533 w 831457"/>
                <a:gd name="connsiteY4" fmla="*/ 939524 h 939524"/>
                <a:gd name="connsiteX5" fmla="*/ 74427 w 831457"/>
                <a:gd name="connsiteY5" fmla="*/ 548052 h 939524"/>
                <a:gd name="connsiteX6" fmla="*/ 125673 w 831457"/>
                <a:gd name="connsiteY6" fmla="*/ 74477 h 939524"/>
                <a:gd name="connsiteX7" fmla="*/ 308457 w 831457"/>
                <a:gd name="connsiteY7" fmla="*/ 1184 h 93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1457" h="939524">
                  <a:moveTo>
                    <a:pt x="308457" y="1184"/>
                  </a:moveTo>
                  <a:cubicBezTo>
                    <a:pt x="416210" y="-7859"/>
                    <a:pt x="526370" y="35043"/>
                    <a:pt x="599262" y="125599"/>
                  </a:cubicBezTo>
                  <a:lnTo>
                    <a:pt x="831457" y="414067"/>
                  </a:lnTo>
                  <a:lnTo>
                    <a:pt x="831389" y="939466"/>
                  </a:lnTo>
                  <a:lnTo>
                    <a:pt x="389533" y="939524"/>
                  </a:lnTo>
                  <a:lnTo>
                    <a:pt x="74427" y="548052"/>
                  </a:lnTo>
                  <a:cubicBezTo>
                    <a:pt x="-42199" y="403162"/>
                    <a:pt x="-19256" y="191135"/>
                    <a:pt x="125673" y="74477"/>
                  </a:cubicBezTo>
                  <a:cubicBezTo>
                    <a:pt x="180021" y="30730"/>
                    <a:pt x="243805" y="6607"/>
                    <a:pt x="308457" y="1184"/>
                  </a:cubicBez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3"/>
            </p:custDataLst>
          </p:nvPr>
        </p:nvSpPr>
        <p:spPr>
          <a:xfrm rot="19270109">
            <a:off x="11372215" y="353060"/>
            <a:ext cx="1347470" cy="1207135"/>
          </a:xfrm>
          <a:custGeom>
            <a:avLst/>
            <a:gdLst>
              <a:gd name="connsiteX0" fmla="*/ 1347332 w 1347332"/>
              <a:gd name="connsiteY0" fmla="*/ 0 h 1206898"/>
              <a:gd name="connsiteX1" fmla="*/ 375867 w 1347332"/>
              <a:gd name="connsiteY1" fmla="*/ 1206898 h 1206898"/>
              <a:gd name="connsiteX2" fmla="*/ 0 w 1347332"/>
              <a:gd name="connsiteY2" fmla="*/ 1206898 h 1206898"/>
              <a:gd name="connsiteX3" fmla="*/ 968817 w 1347332"/>
              <a:gd name="connsiteY3" fmla="*/ 3289 h 1206898"/>
              <a:gd name="connsiteX4" fmla="*/ 964731 w 1347332"/>
              <a:gd name="connsiteY4" fmla="*/ 0 h 12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7332" h="1206898">
                <a:moveTo>
                  <a:pt x="1347332" y="0"/>
                </a:moveTo>
                <a:lnTo>
                  <a:pt x="375867" y="1206898"/>
                </a:lnTo>
                <a:lnTo>
                  <a:pt x="0" y="1206898"/>
                </a:lnTo>
                <a:lnTo>
                  <a:pt x="968817" y="3289"/>
                </a:lnTo>
                <a:lnTo>
                  <a:pt x="964731" y="0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4"/>
            </p:custDataLst>
          </p:nvPr>
        </p:nvSpPr>
        <p:spPr>
          <a:xfrm rot="19270109">
            <a:off x="10494645" y="-182245"/>
            <a:ext cx="1314450" cy="673735"/>
          </a:xfrm>
          <a:custGeom>
            <a:avLst/>
            <a:gdLst>
              <a:gd name="connsiteX0" fmla="*/ 485143 w 1314297"/>
              <a:gd name="connsiteY0" fmla="*/ 0 h 673724"/>
              <a:gd name="connsiteX1" fmla="*/ 1314297 w 1314297"/>
              <a:gd name="connsiteY1" fmla="*/ 667408 h 673724"/>
              <a:gd name="connsiteX2" fmla="*/ 1251648 w 1314297"/>
              <a:gd name="connsiteY2" fmla="*/ 673724 h 673724"/>
              <a:gd name="connsiteX3" fmla="*/ 837001 w 1314297"/>
              <a:gd name="connsiteY3" fmla="*/ 673724 h 673724"/>
              <a:gd name="connsiteX4" fmla="*/ 0 w 1314297"/>
              <a:gd name="connsiteY4" fmla="*/ 0 h 67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297" h="673724">
                <a:moveTo>
                  <a:pt x="485143" y="0"/>
                </a:moveTo>
                <a:lnTo>
                  <a:pt x="1314297" y="667408"/>
                </a:lnTo>
                <a:lnTo>
                  <a:pt x="1251648" y="673724"/>
                </a:lnTo>
                <a:lnTo>
                  <a:pt x="837001" y="673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>
            <p:custDataLst>
              <p:tags r:id="rId5"/>
            </p:custDataLst>
          </p:nvPr>
        </p:nvSpPr>
        <p:spPr>
          <a:xfrm rot="19270109">
            <a:off x="-169545" y="5780405"/>
            <a:ext cx="1226185" cy="1301750"/>
          </a:xfrm>
          <a:custGeom>
            <a:avLst/>
            <a:gdLst>
              <a:gd name="connsiteX0" fmla="*/ 943850 w 1225951"/>
              <a:gd name="connsiteY0" fmla="*/ 0 h 1301924"/>
              <a:gd name="connsiteX1" fmla="*/ 418834 w 1225951"/>
              <a:gd name="connsiteY1" fmla="*/ 652254 h 1301924"/>
              <a:gd name="connsiteX2" fmla="*/ 1225951 w 1225951"/>
              <a:gd name="connsiteY2" fmla="*/ 1301924 h 1301924"/>
              <a:gd name="connsiteX3" fmla="*/ 740807 w 1225951"/>
              <a:gd name="connsiteY3" fmla="*/ 1301924 h 1301924"/>
              <a:gd name="connsiteX4" fmla="*/ 0 w 1225951"/>
              <a:gd name="connsiteY4" fmla="*/ 705629 h 1301924"/>
              <a:gd name="connsiteX5" fmla="*/ 567980 w 1225951"/>
              <a:gd name="connsiteY5" fmla="*/ 0 h 130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5951" h="1301924">
                <a:moveTo>
                  <a:pt x="943850" y="0"/>
                </a:moveTo>
                <a:lnTo>
                  <a:pt x="418834" y="652254"/>
                </a:lnTo>
                <a:lnTo>
                  <a:pt x="1225951" y="1301924"/>
                </a:lnTo>
                <a:lnTo>
                  <a:pt x="740807" y="1301924"/>
                </a:lnTo>
                <a:lnTo>
                  <a:pt x="0" y="705629"/>
                </a:lnTo>
                <a:lnTo>
                  <a:pt x="56798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>
            <p:custDataLst>
              <p:tags r:id="rId6"/>
            </p:custDataLst>
          </p:nvPr>
        </p:nvSpPr>
        <p:spPr>
          <a:xfrm rot="19270109">
            <a:off x="-312420" y="4897120"/>
            <a:ext cx="918210" cy="673735"/>
          </a:xfrm>
          <a:custGeom>
            <a:avLst/>
            <a:gdLst>
              <a:gd name="connsiteX0" fmla="*/ 918169 w 918169"/>
              <a:gd name="connsiteY0" fmla="*/ 0 h 673724"/>
              <a:gd name="connsiteX1" fmla="*/ 375870 w 918169"/>
              <a:gd name="connsiteY1" fmla="*/ 673724 h 673724"/>
              <a:gd name="connsiteX2" fmla="*/ 0 w 918169"/>
              <a:gd name="connsiteY2" fmla="*/ 673724 h 673724"/>
              <a:gd name="connsiteX3" fmla="*/ 542299 w 918169"/>
              <a:gd name="connsiteY3" fmla="*/ 0 h 67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9" h="673724">
                <a:moveTo>
                  <a:pt x="918169" y="0"/>
                </a:moveTo>
                <a:lnTo>
                  <a:pt x="375870" y="673724"/>
                </a:lnTo>
                <a:lnTo>
                  <a:pt x="0" y="673724"/>
                </a:lnTo>
                <a:lnTo>
                  <a:pt x="542299" y="0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-92710" y="5761990"/>
            <a:ext cx="1993900" cy="1541780"/>
            <a:chOff x="-146" y="9074"/>
            <a:chExt cx="3140" cy="2428"/>
          </a:xfrm>
        </p:grpSpPr>
        <p:sp>
          <p:nvSpPr>
            <p:cNvPr id="15" name="任意多边形: 形状 14"/>
            <p:cNvSpPr/>
            <p:nvPr userDrawn="1">
              <p:custDataLst>
                <p:tags r:id="rId4"/>
              </p:custDataLst>
            </p:nvPr>
          </p:nvSpPr>
          <p:spPr>
            <a:xfrm rot="18529891" flipH="1">
              <a:off x="-535" y="9533"/>
              <a:ext cx="1657" cy="879"/>
            </a:xfrm>
            <a:custGeom>
              <a:avLst/>
              <a:gdLst>
                <a:gd name="connsiteX0" fmla="*/ 47639 w 1052248"/>
                <a:gd name="connsiteY0" fmla="*/ 122983 h 557885"/>
                <a:gd name="connsiteX1" fmla="*/ 0 w 1052248"/>
                <a:gd name="connsiteY1" fmla="*/ 278943 h 557885"/>
                <a:gd name="connsiteX2" fmla="*/ 0 w 1052248"/>
                <a:gd name="connsiteY2" fmla="*/ 278942 h 557885"/>
                <a:gd name="connsiteX3" fmla="*/ 278943 w 1052248"/>
                <a:gd name="connsiteY3" fmla="*/ 557885 h 557885"/>
                <a:gd name="connsiteX4" fmla="*/ 976245 w 1052248"/>
                <a:gd name="connsiteY4" fmla="*/ 557885 h 557885"/>
                <a:gd name="connsiteX5" fmla="*/ 1052248 w 1052248"/>
                <a:gd name="connsiteY5" fmla="*/ 463463 h 557885"/>
                <a:gd name="connsiteX6" fmla="*/ 476465 w 1052248"/>
                <a:gd name="connsiteY6" fmla="*/ 0 h 557885"/>
                <a:gd name="connsiteX7" fmla="*/ 278943 w 1052248"/>
                <a:gd name="connsiteY7" fmla="*/ 0 h 557885"/>
                <a:gd name="connsiteX8" fmla="*/ 47639 w 1052248"/>
                <a:gd name="connsiteY8" fmla="*/ 122983 h 5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248" h="557885">
                  <a:moveTo>
                    <a:pt x="47639" y="122983"/>
                  </a:moveTo>
                  <a:cubicBezTo>
                    <a:pt x="17562" y="167503"/>
                    <a:pt x="0" y="221172"/>
                    <a:pt x="0" y="278943"/>
                  </a:cubicBezTo>
                  <a:lnTo>
                    <a:pt x="0" y="278942"/>
                  </a:lnTo>
                  <a:cubicBezTo>
                    <a:pt x="0" y="432998"/>
                    <a:pt x="124887" y="557885"/>
                    <a:pt x="278943" y="557885"/>
                  </a:cubicBezTo>
                  <a:lnTo>
                    <a:pt x="976245" y="557885"/>
                  </a:lnTo>
                  <a:lnTo>
                    <a:pt x="1052248" y="463463"/>
                  </a:lnTo>
                  <a:lnTo>
                    <a:pt x="476465" y="0"/>
                  </a:lnTo>
                  <a:lnTo>
                    <a:pt x="278943" y="0"/>
                  </a:lnTo>
                  <a:cubicBezTo>
                    <a:pt x="182658" y="0"/>
                    <a:pt x="97767" y="48784"/>
                    <a:pt x="47639" y="122983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 rot="18529891" flipH="1">
              <a:off x="1751" y="10047"/>
              <a:ext cx="1426" cy="1061"/>
            </a:xfrm>
            <a:custGeom>
              <a:avLst/>
              <a:gdLst>
                <a:gd name="connsiteX0" fmla="*/ 57531 w 905808"/>
                <a:gd name="connsiteY0" fmla="*/ 148519 h 673724"/>
                <a:gd name="connsiteX1" fmla="*/ 0 w 905808"/>
                <a:gd name="connsiteY1" fmla="*/ 336862 h 673724"/>
                <a:gd name="connsiteX2" fmla="*/ 336862 w 905808"/>
                <a:gd name="connsiteY2" fmla="*/ 673724 h 673724"/>
                <a:gd name="connsiteX3" fmla="*/ 363509 w 905808"/>
                <a:gd name="connsiteY3" fmla="*/ 673724 h 673724"/>
                <a:gd name="connsiteX4" fmla="*/ 905808 w 905808"/>
                <a:gd name="connsiteY4" fmla="*/ 0 h 673724"/>
                <a:gd name="connsiteX5" fmla="*/ 336862 w 905808"/>
                <a:gd name="connsiteY5" fmla="*/ 0 h 673724"/>
                <a:gd name="connsiteX6" fmla="*/ 57531 w 905808"/>
                <a:gd name="connsiteY6" fmla="*/ 148519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08" h="673724">
                  <a:moveTo>
                    <a:pt x="57531" y="148519"/>
                  </a:moveTo>
                  <a:cubicBezTo>
                    <a:pt x="21209" y="202283"/>
                    <a:pt x="0" y="267096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363509" y="673724"/>
                  </a:lnTo>
                  <a:lnTo>
                    <a:pt x="905808" y="0"/>
                  </a:lnTo>
                  <a:lnTo>
                    <a:pt x="336862" y="0"/>
                  </a:lnTo>
                  <a:cubicBezTo>
                    <a:pt x="220584" y="0"/>
                    <a:pt x="118067" y="58913"/>
                    <a:pt x="57531" y="148519"/>
                  </a:cubicBezTo>
                  <a:close/>
                </a:path>
              </a:pathLst>
            </a:custGeom>
            <a:solidFill>
              <a:schemeClr val="accent3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6"/>
              </p:custDataLst>
            </p:nvPr>
          </p:nvSpPr>
          <p:spPr>
            <a:xfrm rot="18529891" flipH="1">
              <a:off x="86" y="9519"/>
              <a:ext cx="2428" cy="1538"/>
            </a:xfrm>
            <a:custGeom>
              <a:avLst/>
              <a:gdLst>
                <a:gd name="connsiteX0" fmla="*/ 83383 w 1541873"/>
                <a:gd name="connsiteY0" fmla="*/ 215259 h 976472"/>
                <a:gd name="connsiteX1" fmla="*/ 0 w 1541873"/>
                <a:gd name="connsiteY1" fmla="*/ 488236 h 976472"/>
                <a:gd name="connsiteX2" fmla="*/ 488236 w 1541873"/>
                <a:gd name="connsiteY2" fmla="*/ 976472 h 976472"/>
                <a:gd name="connsiteX3" fmla="*/ 795628 w 1541873"/>
                <a:gd name="connsiteY3" fmla="*/ 976472 h 976472"/>
                <a:gd name="connsiteX4" fmla="*/ 1541873 w 1541873"/>
                <a:gd name="connsiteY4" fmla="*/ 49376 h 976472"/>
                <a:gd name="connsiteX5" fmla="*/ 1480530 w 1541873"/>
                <a:gd name="connsiteY5" fmla="*/ 0 h 976472"/>
                <a:gd name="connsiteX6" fmla="*/ 488236 w 1541873"/>
                <a:gd name="connsiteY6" fmla="*/ 0 h 976472"/>
                <a:gd name="connsiteX7" fmla="*/ 83383 w 1541873"/>
                <a:gd name="connsiteY7" fmla="*/ 215259 h 976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1873" h="976472">
                  <a:moveTo>
                    <a:pt x="83383" y="215259"/>
                  </a:moveTo>
                  <a:cubicBezTo>
                    <a:pt x="30739" y="293182"/>
                    <a:pt x="0" y="387119"/>
                    <a:pt x="0" y="488236"/>
                  </a:cubicBezTo>
                  <a:cubicBezTo>
                    <a:pt x="0" y="757881"/>
                    <a:pt x="218591" y="976472"/>
                    <a:pt x="488236" y="976472"/>
                  </a:cubicBezTo>
                  <a:lnTo>
                    <a:pt x="795628" y="976472"/>
                  </a:lnTo>
                  <a:lnTo>
                    <a:pt x="1541873" y="49376"/>
                  </a:lnTo>
                  <a:lnTo>
                    <a:pt x="1480530" y="0"/>
                  </a:lnTo>
                  <a:lnTo>
                    <a:pt x="488236" y="0"/>
                  </a:lnTo>
                  <a:cubicBezTo>
                    <a:pt x="319708" y="0"/>
                    <a:pt x="171123" y="85387"/>
                    <a:pt x="83383" y="215259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"/>
            </p:custDataLst>
          </p:nvPr>
        </p:nvSpPr>
        <p:spPr>
          <a:xfrm>
            <a:off x="582930" y="770255"/>
            <a:ext cx="3959860" cy="882015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marL="285750" indent="-28575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>
            <a:off x="10167505" y="-513219"/>
            <a:ext cx="2016004" cy="1458712"/>
            <a:chOff x="10167505" y="-513219"/>
            <a:chExt cx="2016004" cy="1458712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 rot="18529891" flipV="1">
              <a:off x="10084652" y="-430366"/>
              <a:ext cx="1332892" cy="1167185"/>
            </a:xfrm>
            <a:custGeom>
              <a:avLst/>
              <a:gdLst>
                <a:gd name="connsiteX0" fmla="*/ 393394 w 1332892"/>
                <a:gd name="connsiteY0" fmla="*/ 1167185 h 1167185"/>
                <a:gd name="connsiteX1" fmla="*/ 1332892 w 1332892"/>
                <a:gd name="connsiteY1" fmla="*/ 0 h 1167185"/>
                <a:gd name="connsiteX2" fmla="*/ 603449 w 1332892"/>
                <a:gd name="connsiteY2" fmla="*/ 0 h 1167185"/>
                <a:gd name="connsiteX3" fmla="*/ 0 w 1332892"/>
                <a:gd name="connsiteY3" fmla="*/ 603449 h 1167185"/>
                <a:gd name="connsiteX4" fmla="*/ 368559 w 1332892"/>
                <a:gd name="connsiteY4" fmla="*/ 1159476 h 116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892" h="1167185">
                  <a:moveTo>
                    <a:pt x="393394" y="1167185"/>
                  </a:moveTo>
                  <a:lnTo>
                    <a:pt x="1332892" y="0"/>
                  </a:lnTo>
                  <a:lnTo>
                    <a:pt x="603449" y="0"/>
                  </a:lnTo>
                  <a:cubicBezTo>
                    <a:pt x="270173" y="0"/>
                    <a:pt x="0" y="270173"/>
                    <a:pt x="0" y="603449"/>
                  </a:cubicBezTo>
                  <a:cubicBezTo>
                    <a:pt x="0" y="853406"/>
                    <a:pt x="151972" y="1067868"/>
                    <a:pt x="368559" y="115947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5"/>
              </p:custDataLst>
            </p:nvPr>
          </p:nvSpPr>
          <p:spPr>
            <a:xfrm rot="18529891" flipV="1">
              <a:off x="11310905" y="72890"/>
              <a:ext cx="1071483" cy="673724"/>
            </a:xfrm>
            <a:custGeom>
              <a:avLst/>
              <a:gdLst>
                <a:gd name="connsiteX0" fmla="*/ 1071483 w 1071483"/>
                <a:gd name="connsiteY0" fmla="*/ 324761 h 673724"/>
                <a:gd name="connsiteX1" fmla="*/ 668017 w 1071483"/>
                <a:gd name="connsiteY1" fmla="*/ 0 h 673724"/>
                <a:gd name="connsiteX2" fmla="*/ 336862 w 1071483"/>
                <a:gd name="connsiteY2" fmla="*/ 0 h 673724"/>
                <a:gd name="connsiteX3" fmla="*/ 0 w 1071483"/>
                <a:gd name="connsiteY3" fmla="*/ 336862 h 673724"/>
                <a:gd name="connsiteX4" fmla="*/ 336862 w 1071483"/>
                <a:gd name="connsiteY4" fmla="*/ 673724 h 673724"/>
                <a:gd name="connsiteX5" fmla="*/ 790594 w 1071483"/>
                <a:gd name="connsiteY5" fmla="*/ 673723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483" h="673724">
                  <a:moveTo>
                    <a:pt x="1071483" y="324761"/>
                  </a:moveTo>
                  <a:lnTo>
                    <a:pt x="668017" y="0"/>
                  </a:lnTo>
                  <a:lnTo>
                    <a:pt x="336862" y="0"/>
                  </a:lnTo>
                  <a:cubicBezTo>
                    <a:pt x="150818" y="0"/>
                    <a:pt x="0" y="150818"/>
                    <a:pt x="0" y="336862"/>
                  </a:cubicBezTo>
                  <a:cubicBezTo>
                    <a:pt x="0" y="522906"/>
                    <a:pt x="150818" y="673724"/>
                    <a:pt x="336862" y="673724"/>
                  </a:cubicBezTo>
                  <a:lnTo>
                    <a:pt x="790594" y="673723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3725" y="5180330"/>
            <a:ext cx="11001375" cy="1011555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172700" y="5869305"/>
            <a:ext cx="2024380" cy="1510665"/>
            <a:chOff x="16020" y="9243"/>
            <a:chExt cx="3188" cy="2379"/>
          </a:xfrm>
        </p:grpSpPr>
        <p:sp>
          <p:nvSpPr>
            <p:cNvPr id="12" name="任意多边形: 形状 11"/>
            <p:cNvSpPr/>
            <p:nvPr userDrawn="1">
              <p:custDataLst>
                <p:tags r:id="rId3"/>
              </p:custDataLst>
            </p:nvPr>
          </p:nvSpPr>
          <p:spPr>
            <a:xfrm rot="3070109">
              <a:off x="15860" y="9606"/>
              <a:ext cx="2176" cy="1857"/>
            </a:xfrm>
            <a:custGeom>
              <a:avLst/>
              <a:gdLst>
                <a:gd name="connsiteX0" fmla="*/ 103060 w 1381818"/>
                <a:gd name="connsiteY0" fmla="*/ 266055 h 1179337"/>
                <a:gd name="connsiteX1" fmla="*/ 603449 w 1381818"/>
                <a:gd name="connsiteY1" fmla="*/ 1 h 1179337"/>
                <a:gd name="connsiteX2" fmla="*/ 1381818 w 1381818"/>
                <a:gd name="connsiteY2" fmla="*/ 0 h 1179337"/>
                <a:gd name="connsiteX3" fmla="*/ 432539 w 1381818"/>
                <a:gd name="connsiteY3" fmla="*/ 1179337 h 1179337"/>
                <a:gd name="connsiteX4" fmla="*/ 368559 w 1381818"/>
                <a:gd name="connsiteY4" fmla="*/ 1159476 h 1179337"/>
                <a:gd name="connsiteX5" fmla="*/ 0 w 1381818"/>
                <a:gd name="connsiteY5" fmla="*/ 603449 h 1179337"/>
                <a:gd name="connsiteX6" fmla="*/ 103060 w 1381818"/>
                <a:gd name="connsiteY6" fmla="*/ 266055 h 117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818" h="1179337">
                  <a:moveTo>
                    <a:pt x="103060" y="266055"/>
                  </a:moveTo>
                  <a:cubicBezTo>
                    <a:pt x="211504" y="105536"/>
                    <a:pt x="395151" y="0"/>
                    <a:pt x="603449" y="1"/>
                  </a:cubicBezTo>
                  <a:lnTo>
                    <a:pt x="1381818" y="0"/>
                  </a:lnTo>
                  <a:lnTo>
                    <a:pt x="432539" y="1179337"/>
                  </a:lnTo>
                  <a:lnTo>
                    <a:pt x="368559" y="1159476"/>
                  </a:lnTo>
                  <a:cubicBezTo>
                    <a:pt x="151972" y="1067868"/>
                    <a:pt x="0" y="853406"/>
                    <a:pt x="0" y="603449"/>
                  </a:cubicBezTo>
                  <a:cubicBezTo>
                    <a:pt x="0" y="478471"/>
                    <a:pt x="37993" y="362366"/>
                    <a:pt x="103060" y="266055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3070109">
              <a:off x="17799" y="9592"/>
              <a:ext cx="1758" cy="1061"/>
            </a:xfrm>
            <a:custGeom>
              <a:avLst/>
              <a:gdLst>
                <a:gd name="connsiteX0" fmla="*/ 57531 w 1116603"/>
                <a:gd name="connsiteY0" fmla="*/ 148519 h 673724"/>
                <a:gd name="connsiteX1" fmla="*/ 336862 w 1116603"/>
                <a:gd name="connsiteY1" fmla="*/ 0 h 673724"/>
                <a:gd name="connsiteX2" fmla="*/ 707262 w 1116603"/>
                <a:gd name="connsiteY2" fmla="*/ 0 h 673724"/>
                <a:gd name="connsiteX3" fmla="*/ 1116603 w 1116603"/>
                <a:gd name="connsiteY3" fmla="*/ 329490 h 673724"/>
                <a:gd name="connsiteX4" fmla="*/ 839520 w 1116603"/>
                <a:gd name="connsiteY4" fmla="*/ 673724 h 673724"/>
                <a:gd name="connsiteX5" fmla="*/ 336862 w 1116603"/>
                <a:gd name="connsiteY5" fmla="*/ 673724 h 673724"/>
                <a:gd name="connsiteX6" fmla="*/ 0 w 1116603"/>
                <a:gd name="connsiteY6" fmla="*/ 336862 h 673724"/>
                <a:gd name="connsiteX7" fmla="*/ 57531 w 1116603"/>
                <a:gd name="connsiteY7" fmla="*/ 148519 h 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6603" h="673724">
                  <a:moveTo>
                    <a:pt x="57531" y="148519"/>
                  </a:moveTo>
                  <a:cubicBezTo>
                    <a:pt x="118067" y="58914"/>
                    <a:pt x="220584" y="0"/>
                    <a:pt x="336862" y="0"/>
                  </a:cubicBezTo>
                  <a:lnTo>
                    <a:pt x="707262" y="0"/>
                  </a:lnTo>
                  <a:lnTo>
                    <a:pt x="1116603" y="329490"/>
                  </a:lnTo>
                  <a:lnTo>
                    <a:pt x="839520" y="673724"/>
                  </a:lnTo>
                  <a:lnTo>
                    <a:pt x="336862" y="673724"/>
                  </a:lnTo>
                  <a:cubicBezTo>
                    <a:pt x="150818" y="673724"/>
                    <a:pt x="0" y="522906"/>
                    <a:pt x="0" y="336862"/>
                  </a:cubicBezTo>
                  <a:cubicBezTo>
                    <a:pt x="0" y="267096"/>
                    <a:pt x="21208" y="202283"/>
                    <a:pt x="57531" y="148519"/>
                  </a:cubicBez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3" name="任意多边形: 形状 22"/>
          <p:cNvSpPr/>
          <p:nvPr userDrawn="1">
            <p:custDataLst>
              <p:tags r:id="rId3"/>
            </p:custDataLst>
          </p:nvPr>
        </p:nvSpPr>
        <p:spPr>
          <a:xfrm rot="18529891" flipV="1">
            <a:off x="10132695" y="390525"/>
            <a:ext cx="2548890" cy="1207135"/>
          </a:xfrm>
          <a:custGeom>
            <a:avLst/>
            <a:gdLst>
              <a:gd name="connsiteX0" fmla="*/ 2081412 w 2549029"/>
              <a:gd name="connsiteY0" fmla="*/ 1206898 h 1206898"/>
              <a:gd name="connsiteX1" fmla="*/ 2549029 w 2549029"/>
              <a:gd name="connsiteY1" fmla="*/ 625954 h 1206898"/>
              <a:gd name="connsiteX2" fmla="*/ 1771376 w 2549029"/>
              <a:gd name="connsiteY2" fmla="*/ 0 h 1206898"/>
              <a:gd name="connsiteX3" fmla="*/ 603449 w 2549029"/>
              <a:gd name="connsiteY3" fmla="*/ 0 h 1206898"/>
              <a:gd name="connsiteX4" fmla="*/ 0 w 2549029"/>
              <a:gd name="connsiteY4" fmla="*/ 603449 h 1206898"/>
              <a:gd name="connsiteX5" fmla="*/ 603449 w 2549029"/>
              <a:gd name="connsiteY5" fmla="*/ 1206898 h 12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9029" h="1206898">
                <a:moveTo>
                  <a:pt x="2081412" y="1206898"/>
                </a:moveTo>
                <a:lnTo>
                  <a:pt x="2549029" y="625954"/>
                </a:lnTo>
                <a:lnTo>
                  <a:pt x="1771376" y="0"/>
                </a:lnTo>
                <a:lnTo>
                  <a:pt x="603449" y="0"/>
                </a:lnTo>
                <a:cubicBezTo>
                  <a:pt x="270173" y="0"/>
                  <a:pt x="0" y="270173"/>
                  <a:pt x="0" y="603449"/>
                </a:cubicBezTo>
                <a:cubicBezTo>
                  <a:pt x="0" y="936725"/>
                  <a:pt x="270173" y="1206898"/>
                  <a:pt x="603449" y="1206898"/>
                </a:cubicBez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4"/>
            </p:custDataLst>
          </p:nvPr>
        </p:nvSpPr>
        <p:spPr>
          <a:xfrm rot="18529891" flipV="1">
            <a:off x="11599545" y="1417320"/>
            <a:ext cx="1036955" cy="653415"/>
          </a:xfrm>
          <a:custGeom>
            <a:avLst/>
            <a:gdLst>
              <a:gd name="connsiteX0" fmla="*/ 1037002 w 1037002"/>
              <a:gd name="connsiteY0" fmla="*/ 653334 h 653334"/>
              <a:gd name="connsiteX1" fmla="*/ 225334 w 1037002"/>
              <a:gd name="connsiteY1" fmla="*/ 0 h 653334"/>
              <a:gd name="connsiteX2" fmla="*/ 205740 w 1037002"/>
              <a:gd name="connsiteY2" fmla="*/ 6082 h 653334"/>
              <a:gd name="connsiteX3" fmla="*/ 0 w 1037002"/>
              <a:gd name="connsiteY3" fmla="*/ 316472 h 653334"/>
              <a:gd name="connsiteX4" fmla="*/ 336862 w 1037002"/>
              <a:gd name="connsiteY4" fmla="*/ 653334 h 65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7002" h="653334">
                <a:moveTo>
                  <a:pt x="1037002" y="653334"/>
                </a:moveTo>
                <a:lnTo>
                  <a:pt x="225334" y="0"/>
                </a:lnTo>
                <a:lnTo>
                  <a:pt x="205740" y="6082"/>
                </a:lnTo>
                <a:cubicBezTo>
                  <a:pt x="84835" y="57221"/>
                  <a:pt x="0" y="176939"/>
                  <a:pt x="0" y="316472"/>
                </a:cubicBezTo>
                <a:cubicBezTo>
                  <a:pt x="0" y="502516"/>
                  <a:pt x="150818" y="653334"/>
                  <a:pt x="336862" y="653334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5"/>
            </p:custDataLst>
          </p:nvPr>
        </p:nvSpPr>
        <p:spPr>
          <a:xfrm rot="18529891" flipH="1">
            <a:off x="-488315" y="5227320"/>
            <a:ext cx="2604770" cy="1207135"/>
          </a:xfrm>
          <a:custGeom>
            <a:avLst/>
            <a:gdLst>
              <a:gd name="connsiteX0" fmla="*/ 103060 w 2604846"/>
              <a:gd name="connsiteY0" fmla="*/ 266055 h 1206898"/>
              <a:gd name="connsiteX1" fmla="*/ 0 w 2604846"/>
              <a:gd name="connsiteY1" fmla="*/ 603449 h 1206898"/>
              <a:gd name="connsiteX2" fmla="*/ 603449 w 2604846"/>
              <a:gd name="connsiteY2" fmla="*/ 1206898 h 1206898"/>
              <a:gd name="connsiteX3" fmla="*/ 2118677 w 2604846"/>
              <a:gd name="connsiteY3" fmla="*/ 1206898 h 1206898"/>
              <a:gd name="connsiteX4" fmla="*/ 2604846 w 2604846"/>
              <a:gd name="connsiteY4" fmla="*/ 602906 h 1206898"/>
              <a:gd name="connsiteX5" fmla="*/ 1855827 w 2604846"/>
              <a:gd name="connsiteY5" fmla="*/ 0 h 1206898"/>
              <a:gd name="connsiteX6" fmla="*/ 603449 w 2604846"/>
              <a:gd name="connsiteY6" fmla="*/ 0 h 1206898"/>
              <a:gd name="connsiteX7" fmla="*/ 103060 w 2604846"/>
              <a:gd name="connsiteY7" fmla="*/ 266055 h 12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4846" h="1206898">
                <a:moveTo>
                  <a:pt x="103060" y="266055"/>
                </a:moveTo>
                <a:cubicBezTo>
                  <a:pt x="37993" y="362366"/>
                  <a:pt x="0" y="478470"/>
                  <a:pt x="0" y="603449"/>
                </a:cubicBezTo>
                <a:cubicBezTo>
                  <a:pt x="0" y="936725"/>
                  <a:pt x="270173" y="1206898"/>
                  <a:pt x="603449" y="1206898"/>
                </a:cubicBezTo>
                <a:lnTo>
                  <a:pt x="2118677" y="1206898"/>
                </a:lnTo>
                <a:lnTo>
                  <a:pt x="2604846" y="602906"/>
                </a:lnTo>
                <a:lnTo>
                  <a:pt x="1855827" y="0"/>
                </a:lnTo>
                <a:lnTo>
                  <a:pt x="603449" y="0"/>
                </a:lnTo>
                <a:cubicBezTo>
                  <a:pt x="395151" y="0"/>
                  <a:pt x="211504" y="105537"/>
                  <a:pt x="103060" y="266055"/>
                </a:cubicBezTo>
                <a:close/>
              </a:path>
            </a:pathLst>
          </a:cu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6"/>
            </p:custDataLst>
          </p:nvPr>
        </p:nvSpPr>
        <p:spPr>
          <a:xfrm rot="18529891" flipH="1">
            <a:off x="-473075" y="4752975"/>
            <a:ext cx="1121410" cy="669290"/>
          </a:xfrm>
          <a:custGeom>
            <a:avLst/>
            <a:gdLst>
              <a:gd name="connsiteX0" fmla="*/ 57530 w 1121454"/>
              <a:gd name="connsiteY0" fmla="*/ 143824 h 669029"/>
              <a:gd name="connsiteX1" fmla="*/ 0 w 1121454"/>
              <a:gd name="connsiteY1" fmla="*/ 332167 h 669029"/>
              <a:gd name="connsiteX2" fmla="*/ 336862 w 1121454"/>
              <a:gd name="connsiteY2" fmla="*/ 669029 h 669029"/>
              <a:gd name="connsiteX3" fmla="*/ 1121454 w 1121454"/>
              <a:gd name="connsiteY3" fmla="*/ 669029 h 669029"/>
              <a:gd name="connsiteX4" fmla="*/ 290286 w 1121454"/>
              <a:gd name="connsiteY4" fmla="*/ 0 h 669029"/>
              <a:gd name="connsiteX5" fmla="*/ 268972 w 1121454"/>
              <a:gd name="connsiteY5" fmla="*/ 2149 h 669029"/>
              <a:gd name="connsiteX6" fmla="*/ 57530 w 1121454"/>
              <a:gd name="connsiteY6" fmla="*/ 143824 h 6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1454" h="669029">
                <a:moveTo>
                  <a:pt x="57530" y="143824"/>
                </a:moveTo>
                <a:cubicBezTo>
                  <a:pt x="21209" y="197588"/>
                  <a:pt x="0" y="262401"/>
                  <a:pt x="0" y="332167"/>
                </a:cubicBezTo>
                <a:cubicBezTo>
                  <a:pt x="0" y="518211"/>
                  <a:pt x="150818" y="669029"/>
                  <a:pt x="336862" y="669029"/>
                </a:cubicBezTo>
                <a:lnTo>
                  <a:pt x="1121454" y="669029"/>
                </a:lnTo>
                <a:lnTo>
                  <a:pt x="290286" y="0"/>
                </a:lnTo>
                <a:lnTo>
                  <a:pt x="268972" y="2149"/>
                </a:lnTo>
                <a:cubicBezTo>
                  <a:pt x="181257" y="20098"/>
                  <a:pt x="105960" y="72139"/>
                  <a:pt x="57530" y="143824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285750" indent="-28575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6" Type="http://schemas.openxmlformats.org/officeDocument/2006/relationships/theme" Target="../theme/theme2.xml"/><Relationship Id="rId25" Type="http://schemas.openxmlformats.org/officeDocument/2006/relationships/tags" Target="../tags/tag170.xml"/><Relationship Id="rId24" Type="http://schemas.openxmlformats.org/officeDocument/2006/relationships/tags" Target="../tags/tag169.xml"/><Relationship Id="rId23" Type="http://schemas.openxmlformats.org/officeDocument/2006/relationships/tags" Target="../tags/tag168.xml"/><Relationship Id="rId22" Type="http://schemas.openxmlformats.org/officeDocument/2006/relationships/tags" Target="../tags/tag167.xml"/><Relationship Id="rId21" Type="http://schemas.openxmlformats.org/officeDocument/2006/relationships/tags" Target="../tags/tag166.xml"/><Relationship Id="rId20" Type="http://schemas.openxmlformats.org/officeDocument/2006/relationships/tags" Target="../tags/tag165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340.xml"/><Relationship Id="rId23" Type="http://schemas.openxmlformats.org/officeDocument/2006/relationships/tags" Target="../tags/tag339.xml"/><Relationship Id="rId22" Type="http://schemas.openxmlformats.org/officeDocument/2006/relationships/tags" Target="../tags/tag338.xml"/><Relationship Id="rId21" Type="http://schemas.openxmlformats.org/officeDocument/2006/relationships/tags" Target="../tags/tag337.xml"/><Relationship Id="rId20" Type="http://schemas.openxmlformats.org/officeDocument/2006/relationships/tags" Target="../tags/tag336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335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8.xml"/><Relationship Id="rId3" Type="http://schemas.openxmlformats.org/officeDocument/2006/relationships/tags" Target="../tags/tag380.xml"/><Relationship Id="rId2" Type="http://schemas.openxmlformats.org/officeDocument/2006/relationships/image" Target="../media/image6.png"/><Relationship Id="rId1" Type="http://schemas.openxmlformats.org/officeDocument/2006/relationships/tags" Target="../tags/tag37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2.xml"/><Relationship Id="rId5" Type="http://schemas.openxmlformats.org/officeDocument/2006/relationships/themeOverride" Target="../theme/themeOverride9.xml"/><Relationship Id="rId4" Type="http://schemas.openxmlformats.org/officeDocument/2006/relationships/tags" Target="../tags/tag383.xml"/><Relationship Id="rId3" Type="http://schemas.openxmlformats.org/officeDocument/2006/relationships/image" Target="../media/image7.png"/><Relationship Id="rId2" Type="http://schemas.openxmlformats.org/officeDocument/2006/relationships/tags" Target="../tags/tag382.xml"/><Relationship Id="rId1" Type="http://schemas.openxmlformats.org/officeDocument/2006/relationships/tags" Target="../tags/tag38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10.xml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" Type="http://schemas.openxmlformats.org/officeDocument/2006/relationships/tags" Target="../tags/tag38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2.xml"/><Relationship Id="rId5" Type="http://schemas.openxmlformats.org/officeDocument/2006/relationships/themeOverride" Target="../theme/themeOverride11.xml"/><Relationship Id="rId4" Type="http://schemas.openxmlformats.org/officeDocument/2006/relationships/tags" Target="../tags/tag389.xml"/><Relationship Id="rId3" Type="http://schemas.openxmlformats.org/officeDocument/2006/relationships/image" Target="../media/image8.png"/><Relationship Id="rId2" Type="http://schemas.openxmlformats.org/officeDocument/2006/relationships/tags" Target="../tags/tag388.xml"/><Relationship Id="rId1" Type="http://schemas.openxmlformats.org/officeDocument/2006/relationships/tags" Target="../tags/tag38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2.xml"/><Relationship Id="rId3" Type="http://schemas.openxmlformats.org/officeDocument/2006/relationships/themeOverride" Target="../theme/themeOverride12.xml"/><Relationship Id="rId2" Type="http://schemas.openxmlformats.org/officeDocument/2006/relationships/tags" Target="../tags/tag391.xml"/><Relationship Id="rId1" Type="http://schemas.openxmlformats.org/officeDocument/2006/relationships/tags" Target="../tags/tag39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2.xml"/><Relationship Id="rId3" Type="http://schemas.openxmlformats.org/officeDocument/2006/relationships/themeOverride" Target="../theme/themeOverride13.xml"/><Relationship Id="rId2" Type="http://schemas.openxmlformats.org/officeDocument/2006/relationships/tags" Target="../tags/tag393.xml"/><Relationship Id="rId1" Type="http://schemas.openxmlformats.org/officeDocument/2006/relationships/tags" Target="../tags/tag39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.xml"/><Relationship Id="rId4" Type="http://schemas.openxmlformats.org/officeDocument/2006/relationships/themeOverride" Target="../theme/themeOverride14.xml"/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" Type="http://schemas.openxmlformats.org/officeDocument/2006/relationships/tags" Target="../tags/tag39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2.xml"/><Relationship Id="rId5" Type="http://schemas.openxmlformats.org/officeDocument/2006/relationships/themeOverride" Target="../theme/themeOverride15.xml"/><Relationship Id="rId4" Type="http://schemas.openxmlformats.org/officeDocument/2006/relationships/tags" Target="../tags/tag399.xml"/><Relationship Id="rId3" Type="http://schemas.openxmlformats.org/officeDocument/2006/relationships/image" Target="../media/image9.jpeg"/><Relationship Id="rId2" Type="http://schemas.openxmlformats.org/officeDocument/2006/relationships/tags" Target="../tags/tag398.xml"/><Relationship Id="rId1" Type="http://schemas.openxmlformats.org/officeDocument/2006/relationships/tags" Target="../tags/tag39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16.xml"/><Relationship Id="rId3" Type="http://schemas.openxmlformats.org/officeDocument/2006/relationships/tags" Target="../tags/tag401.xml"/><Relationship Id="rId2" Type="http://schemas.openxmlformats.org/officeDocument/2006/relationships/image" Target="../media/image10.png"/><Relationship Id="rId1" Type="http://schemas.openxmlformats.org/officeDocument/2006/relationships/tags" Target="../tags/tag40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17.xml"/><Relationship Id="rId3" Type="http://schemas.openxmlformats.org/officeDocument/2006/relationships/tags" Target="../tags/tag403.xml"/><Relationship Id="rId2" Type="http://schemas.openxmlformats.org/officeDocument/2006/relationships/image" Target="../media/image11.png"/><Relationship Id="rId1" Type="http://schemas.openxmlformats.org/officeDocument/2006/relationships/tags" Target="../tags/tag40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35.xml"/><Relationship Id="rId12" Type="http://schemas.openxmlformats.org/officeDocument/2006/relationships/tags" Target="../tags/tag356.xml"/><Relationship Id="rId11" Type="http://schemas.openxmlformats.org/officeDocument/2006/relationships/tags" Target="../tags/tag355.xml"/><Relationship Id="rId10" Type="http://schemas.openxmlformats.org/officeDocument/2006/relationships/tags" Target="../tags/tag354.xml"/><Relationship Id="rId1" Type="http://schemas.openxmlformats.org/officeDocument/2006/relationships/tags" Target="../tags/tag34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2.xml"/><Relationship Id="rId3" Type="http://schemas.openxmlformats.org/officeDocument/2006/relationships/themeOverride" Target="../theme/themeOverride18.xml"/><Relationship Id="rId2" Type="http://schemas.openxmlformats.org/officeDocument/2006/relationships/tags" Target="../tags/tag405.xml"/><Relationship Id="rId1" Type="http://schemas.openxmlformats.org/officeDocument/2006/relationships/tags" Target="../tags/tag40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19.xml"/><Relationship Id="rId3" Type="http://schemas.openxmlformats.org/officeDocument/2006/relationships/tags" Target="../tags/tag407.xml"/><Relationship Id="rId2" Type="http://schemas.openxmlformats.org/officeDocument/2006/relationships/image" Target="../media/image12.png"/><Relationship Id="rId1" Type="http://schemas.openxmlformats.org/officeDocument/2006/relationships/tags" Target="../tags/tag406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20.xml"/><Relationship Id="rId3" Type="http://schemas.openxmlformats.org/officeDocument/2006/relationships/tags" Target="../tags/tag409.xml"/><Relationship Id="rId2" Type="http://schemas.openxmlformats.org/officeDocument/2006/relationships/image" Target="../media/image13.png"/><Relationship Id="rId1" Type="http://schemas.openxmlformats.org/officeDocument/2006/relationships/tags" Target="../tags/tag408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21.xml"/><Relationship Id="rId3" Type="http://schemas.openxmlformats.org/officeDocument/2006/relationships/tags" Target="../tags/tag411.xml"/><Relationship Id="rId2" Type="http://schemas.openxmlformats.org/officeDocument/2006/relationships/image" Target="../media/image14.png"/><Relationship Id="rId1" Type="http://schemas.openxmlformats.org/officeDocument/2006/relationships/tags" Target="../tags/tag410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2.xml"/><Relationship Id="rId3" Type="http://schemas.openxmlformats.org/officeDocument/2006/relationships/themeOverride" Target="../theme/themeOverride22.xml"/><Relationship Id="rId2" Type="http://schemas.openxmlformats.org/officeDocument/2006/relationships/tags" Target="../tags/tag413.xml"/><Relationship Id="rId1" Type="http://schemas.openxmlformats.org/officeDocument/2006/relationships/tags" Target="../tags/tag41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23.xml"/><Relationship Id="rId3" Type="http://schemas.openxmlformats.org/officeDocument/2006/relationships/tags" Target="../tags/tag415.xml"/><Relationship Id="rId2" Type="http://schemas.openxmlformats.org/officeDocument/2006/relationships/image" Target="../media/image15.png"/><Relationship Id="rId1" Type="http://schemas.openxmlformats.org/officeDocument/2006/relationships/tags" Target="../tags/tag414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24.xml"/><Relationship Id="rId3" Type="http://schemas.openxmlformats.org/officeDocument/2006/relationships/tags" Target="../tags/tag417.xml"/><Relationship Id="rId2" Type="http://schemas.openxmlformats.org/officeDocument/2006/relationships/image" Target="../media/image16.jpeg"/><Relationship Id="rId1" Type="http://schemas.openxmlformats.org/officeDocument/2006/relationships/tags" Target="../tags/tag41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25.xml"/><Relationship Id="rId3" Type="http://schemas.openxmlformats.org/officeDocument/2006/relationships/tags" Target="../tags/tag419.xml"/><Relationship Id="rId2" Type="http://schemas.openxmlformats.org/officeDocument/2006/relationships/image" Target="../media/image17.png"/><Relationship Id="rId1" Type="http://schemas.openxmlformats.org/officeDocument/2006/relationships/tags" Target="../tags/tag418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26.xml"/><Relationship Id="rId3" Type="http://schemas.openxmlformats.org/officeDocument/2006/relationships/tags" Target="../tags/tag421.xml"/><Relationship Id="rId2" Type="http://schemas.openxmlformats.org/officeDocument/2006/relationships/image" Target="../media/image18.png"/><Relationship Id="rId1" Type="http://schemas.openxmlformats.org/officeDocument/2006/relationships/tags" Target="../tags/tag420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27.xml"/><Relationship Id="rId3" Type="http://schemas.openxmlformats.org/officeDocument/2006/relationships/tags" Target="../tags/tag423.xml"/><Relationship Id="rId2" Type="http://schemas.openxmlformats.org/officeDocument/2006/relationships/image" Target="../media/image19.png"/><Relationship Id="rId1" Type="http://schemas.openxmlformats.org/officeDocument/2006/relationships/tags" Target="../tags/tag42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tags" Target="../tags/tag35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.xml"/><Relationship Id="rId4" Type="http://schemas.openxmlformats.org/officeDocument/2006/relationships/themeOverride" Target="../theme/themeOverride28.xml"/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" Type="http://schemas.openxmlformats.org/officeDocument/2006/relationships/tags" Target="../tags/tag424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29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tags" Target="../tags/tag427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.xml"/><Relationship Id="rId4" Type="http://schemas.openxmlformats.org/officeDocument/2006/relationships/themeOverride" Target="../theme/themeOverride30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tags" Target="../tags/tag430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hemeOverride" Target="../theme/themeOverride31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themeOverride" Target="../theme/themeOverride32.xml"/><Relationship Id="rId2" Type="http://schemas.openxmlformats.org/officeDocument/2006/relationships/tags" Target="../tags/tag437.xml"/><Relationship Id="rId1" Type="http://schemas.openxmlformats.org/officeDocument/2006/relationships/tags" Target="../tags/tag43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2.xml"/><Relationship Id="rId6" Type="http://schemas.openxmlformats.org/officeDocument/2006/relationships/themeOverride" Target="../theme/themeOverride3.xml"/><Relationship Id="rId5" Type="http://schemas.openxmlformats.org/officeDocument/2006/relationships/tags" Target="../tags/tag36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361.xml"/><Relationship Id="rId1" Type="http://schemas.openxmlformats.org/officeDocument/2006/relationships/tags" Target="../tags/tag360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2.xml"/><Relationship Id="rId6" Type="http://schemas.openxmlformats.org/officeDocument/2006/relationships/themeOverride" Target="../theme/themeOverride4.xml"/><Relationship Id="rId5" Type="http://schemas.openxmlformats.org/officeDocument/2006/relationships/tags" Target="../tags/tag365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364.xml"/><Relationship Id="rId1" Type="http://schemas.openxmlformats.org/officeDocument/2006/relationships/tags" Target="../tags/tag36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9.xml"/><Relationship Id="rId6" Type="http://schemas.openxmlformats.org/officeDocument/2006/relationships/tags" Target="../tags/tag370.xml"/><Relationship Id="rId5" Type="http://schemas.openxmlformats.org/officeDocument/2006/relationships/image" Target="../media/image4.png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.xml"/><Relationship Id="rId4" Type="http://schemas.openxmlformats.org/officeDocument/2006/relationships/themeOverride" Target="../theme/themeOverride5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2.xml"/><Relationship Id="rId5" Type="http://schemas.openxmlformats.org/officeDocument/2006/relationships/themeOverride" Target="../theme/themeOverride6.xml"/><Relationship Id="rId4" Type="http://schemas.openxmlformats.org/officeDocument/2006/relationships/tags" Target="../tags/tag376.xml"/><Relationship Id="rId3" Type="http://schemas.openxmlformats.org/officeDocument/2006/relationships/image" Target="../media/image5.png"/><Relationship Id="rId2" Type="http://schemas.openxmlformats.org/officeDocument/2006/relationships/tags" Target="../tags/tag375.xml"/><Relationship Id="rId1" Type="http://schemas.openxmlformats.org/officeDocument/2006/relationships/tags" Target="../tags/tag37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2.xml"/><Relationship Id="rId3" Type="http://schemas.openxmlformats.org/officeDocument/2006/relationships/themeOverride" Target="../theme/themeOverride7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40510" y="1578610"/>
            <a:ext cx="9376410" cy="125539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ym typeface="+mn-lt"/>
              </a:rPr>
              <a:t>GPU程序效率瓶颈的主要矛盾研究优化</a:t>
            </a:r>
            <a:endParaRPr lang="zh-CN" altLang="en-US" sz="3200" dirty="0">
              <a:sym typeface="+mn-lt"/>
            </a:endParaRP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4506942" y="3445615"/>
            <a:ext cx="1598858" cy="456037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sym typeface="+mn-lt"/>
              </a:rPr>
              <a:t>第</a:t>
            </a:r>
            <a:r>
              <a:rPr lang="en-US" altLang="zh-CN" sz="1800" dirty="0">
                <a:sym typeface="+mn-lt"/>
              </a:rPr>
              <a:t>7</a:t>
            </a:r>
            <a:r>
              <a:rPr lang="zh-CN" altLang="en-US" sz="1800" dirty="0">
                <a:sym typeface="+mn-lt"/>
              </a:rPr>
              <a:t>小组</a:t>
            </a:r>
            <a:endParaRPr lang="zh-CN" altLang="en-US" sz="1800" dirty="0">
              <a:sym typeface="+mn-lt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>
          <a:xfrm>
            <a:off x="3362960" y="4041775"/>
            <a:ext cx="4551680" cy="2056765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400" dirty="0">
                <a:sym typeface="+mn-lt"/>
              </a:rPr>
              <a:t>2151298杨滕超</a:t>
            </a:r>
            <a:endParaRPr lang="zh-CN" altLang="en-US" sz="1400" dirty="0">
              <a:sym typeface="+mn-lt"/>
            </a:endParaRPr>
          </a:p>
          <a:p>
            <a:pPr algn="ctr">
              <a:lnSpc>
                <a:spcPct val="90000"/>
              </a:lnSpc>
            </a:pPr>
            <a:r>
              <a:rPr lang="zh-CN" altLang="en-US" sz="1400" dirty="0">
                <a:sym typeface="+mn-lt"/>
              </a:rPr>
              <a:t>2051498 储岱泽</a:t>
            </a:r>
            <a:endParaRPr lang="zh-CN" altLang="en-US" sz="1400" dirty="0">
              <a:sym typeface="+mn-lt"/>
            </a:endParaRPr>
          </a:p>
          <a:p>
            <a:pPr algn="ctr">
              <a:lnSpc>
                <a:spcPct val="90000"/>
              </a:lnSpc>
            </a:pPr>
            <a:r>
              <a:rPr lang="zh-CN" altLang="en-US" sz="1400" dirty="0">
                <a:sym typeface="+mn-lt"/>
              </a:rPr>
              <a:t>2051828 莫益萌</a:t>
            </a:r>
            <a:endParaRPr lang="zh-CN" altLang="en-US" sz="1400" dirty="0">
              <a:sym typeface="+mn-lt"/>
            </a:endParaRPr>
          </a:p>
          <a:p>
            <a:pPr algn="ctr">
              <a:lnSpc>
                <a:spcPct val="90000"/>
              </a:lnSpc>
            </a:pPr>
            <a:r>
              <a:rPr lang="zh-CN" altLang="en-US" sz="1400" dirty="0">
                <a:sym typeface="+mn-lt"/>
              </a:rPr>
              <a:t>2152810</a:t>
            </a:r>
            <a:r>
              <a:rPr lang="en-US" altLang="zh-CN" sz="1400" dirty="0">
                <a:sym typeface="+mn-lt"/>
              </a:rPr>
              <a:t> </a:t>
            </a:r>
            <a:r>
              <a:rPr lang="zh-CN" altLang="en-US" sz="1400" dirty="0">
                <a:sym typeface="+mn-lt"/>
              </a:rPr>
              <a:t>刘</a:t>
            </a:r>
            <a:r>
              <a:rPr lang="en-US" altLang="zh-CN" sz="1400" dirty="0">
                <a:sym typeface="+mn-lt"/>
              </a:rPr>
              <a:t>   </a:t>
            </a:r>
            <a:r>
              <a:rPr lang="zh-CN" altLang="en-US" sz="1400" dirty="0">
                <a:sym typeface="+mn-lt"/>
              </a:rPr>
              <a:t>冲</a:t>
            </a:r>
            <a:endParaRPr lang="zh-CN" altLang="en-US" sz="1400" dirty="0">
              <a:sym typeface="+mn-lt"/>
            </a:endParaRPr>
          </a:p>
          <a:p>
            <a:pPr algn="ctr">
              <a:lnSpc>
                <a:spcPct val="90000"/>
              </a:lnSpc>
            </a:pPr>
            <a:r>
              <a:rPr lang="zh-CN" altLang="en-US" sz="1400" dirty="0">
                <a:sym typeface="+mn-lt"/>
              </a:rPr>
              <a:t>2153174 陈华机</a:t>
            </a:r>
            <a:endParaRPr lang="zh-CN" altLang="en-US" sz="1400" dirty="0"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75655" y="2906395"/>
            <a:ext cx="6409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——访存效率与GPU数据传输速率</a:t>
            </a:r>
            <a:endParaRPr lang="zh-CN" altLang="en-US" sz="2000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12995" y="731040"/>
            <a:ext cx="9626400" cy="723600"/>
          </a:xfrm>
        </p:spPr>
        <p:txBody>
          <a:bodyPr/>
          <a:lstStyle/>
          <a:p>
            <a:r>
              <a:rPr lang="zh-CN" altLang="en-US"/>
              <a:t>访存效率优化</a:t>
            </a:r>
            <a:r>
              <a:rPr lang="zh-CN" altLang="en-US"/>
              <a:t>方法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20" y="1936750"/>
            <a:ext cx="8087995" cy="3344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1600" y="1249200"/>
            <a:ext cx="9626400" cy="723600"/>
          </a:xfrm>
        </p:spPr>
        <p:txBody>
          <a:bodyPr/>
          <a:lstStyle/>
          <a:p>
            <a:r>
              <a:rPr lang="zh-CN" altLang="zh-CN"/>
              <a:t>降低内存访问延时——</a:t>
            </a:r>
            <a:r>
              <a:rPr lang="en-US" altLang="zh-CN"/>
              <a:t>GPU</a:t>
            </a:r>
            <a:r>
              <a:rPr lang="zh-CN" altLang="en-US"/>
              <a:t>访</a:t>
            </a:r>
            <a:r>
              <a:rPr lang="zh-CN" altLang="en-US"/>
              <a:t>存子系统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dirty="0"/>
              <a:t>GPU访存子系统是GPU架构中的关键组成部分，旨在满足高并行性的需求，并提供高带宽和低延迟的数据访问。它由片上存储和片外存储两部分构成。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888740"/>
            <a:ext cx="10210800" cy="2057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80490" y="2923540"/>
            <a:ext cx="9420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</a:rPr>
              <a:t>设计目标：</a:t>
            </a:r>
            <a:r>
              <a:rPr lang="zh-CN" altLang="en-US"/>
              <a:t>通过合理的存储器层次结构和数据迁移策略，最大程度地减少对片外存储器的访问次数，提高数据重用率和整体访存效率。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/>
          <a:p>
            <a:r>
              <a:rPr lang="zh-CN" altLang="zh-CN"/>
              <a:t>降低内存访问延时——</a:t>
            </a:r>
            <a:r>
              <a:rPr lang="zh-CN" altLang="en-US"/>
              <a:t>数据访问优化技术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dirty="0"/>
              <a:t>基于访存模式的高效率数据访问是针对GPU平台上的数据访问优化的一种方法。GPU采用并行处理方式，可以隐藏访存延迟，但当大量线程数据饥饿时，计算资源会处于空转状态，无法充分利用。因此，在将应用程序移植到GPU平台上时，需要对数据访问模式进行分析，并利用数据访问优化技术避免重复访问或减少访问延迟，以确保活动线程的数据供给。</a:t>
            </a:r>
            <a:endParaRPr lang="zh-CN" altLang="en-US" dirty="0"/>
          </a:p>
        </p:txBody>
      </p:sp>
      <p:sp>
        <p:nvSpPr>
          <p:cNvPr id="5" name="左大括号 4"/>
          <p:cNvSpPr/>
          <p:nvPr/>
        </p:nvSpPr>
        <p:spPr>
          <a:xfrm>
            <a:off x="3254375" y="3688715"/>
            <a:ext cx="330200" cy="1919605"/>
          </a:xfrm>
          <a:prstGeom prst="leftBrace">
            <a:avLst>
              <a:gd name="adj1" fmla="val 8333"/>
              <a:gd name="adj2" fmla="val 50016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31260" y="3485515"/>
            <a:ext cx="3447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数组访存模式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31260" y="4481195"/>
            <a:ext cx="3447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应用程序</a:t>
            </a:r>
            <a:r>
              <a:rPr lang="zh-CN" altLang="en-US"/>
              <a:t>数据访存模式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39185" y="5421630"/>
            <a:ext cx="3447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DPoMAP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2" name="左大括号 1"/>
          <p:cNvSpPr/>
          <p:nvPr/>
        </p:nvSpPr>
        <p:spPr>
          <a:xfrm>
            <a:off x="5290185" y="5075555"/>
            <a:ext cx="329565" cy="10604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94375" y="4849495"/>
            <a:ext cx="5739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DPoMAP是一种基于访存模式的高效率数据布局算法，用于优化GPU的访存性能。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35980" y="5714365"/>
            <a:ext cx="54565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该算法根据平台类型和访存模式，将具有重用模式的数组放置到共享存储中，以提高</a:t>
            </a:r>
            <a:r>
              <a:rPr lang="zh-CN" altLang="en-US"/>
              <a:t>共享存储利用率，减少对全局内存的访问。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提高内存访问带宽</a:t>
            </a:r>
            <a:endParaRPr lang="zh-CN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1281113" y="2147725"/>
            <a:ext cx="9626600" cy="3445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现代计算机内存系统主要可以针对两个方面进行优化，一方面是降低内存访问延时；另一方面是提高内存访问带宽。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而对于GPU内存系统中的则更侧重于提高访问带宽。</a:t>
            </a:r>
            <a:r>
              <a:rPr lang="zh-CN" altLang="en-US" dirty="0"/>
              <a:t>为此，现代GPU内存系统被划分为多个可并行访问的内存通道，并且系统将内存地址通过某一特定的“地址-通道”映射规则映射到不同的内存通道，从而提高整个GPU内存系统的并行访存能力，进而提高GPU的带宽。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5" y="3694430"/>
            <a:ext cx="3078480" cy="2555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提高内存访问带宽——伪随机交织</a:t>
            </a:r>
            <a:r>
              <a:rPr lang="zh-CN" altLang="zh-CN"/>
              <a:t>方法</a:t>
            </a:r>
            <a:endParaRPr lang="zh-CN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229995" y="2157095"/>
            <a:ext cx="95516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主要思想：</a:t>
            </a:r>
            <a:r>
              <a:rPr lang="zh-CN" altLang="en-US"/>
              <a:t>在选取用于确定内存通道的若干位的同时（这里称为channel bit）也选取内存地址中的其他位（这里称作bit——用于与channel bit进行异或操作），从而得到新的用于确定内存通道的地址。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56360" y="3460750"/>
            <a:ext cx="955167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缺点：</a:t>
            </a:r>
            <a:r>
              <a:rPr lang="zh-CN" altLang="en-US"/>
              <a:t>对于不同的内存地址交织方式可能导致内存地址的重叠，从而产生访存错误；并且GPU一旦启动，固定的内存地址交织方式便无法修改。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zh-CN"/>
              <a:t>提高内存访问带宽——基于扩展页表的优化方法</a:t>
            </a:r>
            <a:endParaRPr lang="zh-CN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281430" y="1972945"/>
            <a:ext cx="95516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主要思想：</a:t>
            </a:r>
            <a:r>
              <a:rPr lang="zh-CN" altLang="en-US"/>
              <a:t>通过扩展页表内容，加入任务类型标记，使每一个应用可获得定制化的访存映射方式，可以在保证访存的正确性的同时，实现在GPU运行时候根据应用进行针对性的访存优化。</a:t>
            </a:r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586865" y="2947035"/>
            <a:ext cx="2632710" cy="1465580"/>
            <a:chOff x="1765" y="4629"/>
            <a:chExt cx="4146" cy="2308"/>
          </a:xfrm>
        </p:grpSpPr>
        <p:sp>
          <p:nvSpPr>
            <p:cNvPr id="11" name="圆角矩形 10"/>
            <p:cNvSpPr/>
            <p:nvPr/>
          </p:nvSpPr>
          <p:spPr>
            <a:xfrm>
              <a:off x="1765" y="4629"/>
              <a:ext cx="3890" cy="2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047" y="5074"/>
              <a:ext cx="386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ALU接收GPU应用所发送的完成任务所需的指令</a:t>
              </a:r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48885" y="3012440"/>
            <a:ext cx="2594610" cy="1465580"/>
            <a:chOff x="6667" y="4829"/>
            <a:chExt cx="4086" cy="2308"/>
          </a:xfrm>
        </p:grpSpPr>
        <p:sp>
          <p:nvSpPr>
            <p:cNvPr id="12" name="圆角矩形 11"/>
            <p:cNvSpPr/>
            <p:nvPr/>
          </p:nvSpPr>
          <p:spPr>
            <a:xfrm>
              <a:off x="6667" y="4829"/>
              <a:ext cx="3890" cy="2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89" y="5038"/>
              <a:ext cx="3865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根据指令完成相应的操作，并在访问内存时向内存管理单元发起虚拟地址请求</a:t>
              </a:r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238490" y="3009900"/>
            <a:ext cx="2563495" cy="1465580"/>
            <a:chOff x="12017" y="4828"/>
            <a:chExt cx="4037" cy="2308"/>
          </a:xfrm>
        </p:grpSpPr>
        <p:sp>
          <p:nvSpPr>
            <p:cNvPr id="13" name="圆角矩形 12"/>
            <p:cNvSpPr/>
            <p:nvPr/>
          </p:nvSpPr>
          <p:spPr>
            <a:xfrm>
              <a:off x="12017" y="4828"/>
              <a:ext cx="3890" cy="2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190" y="5038"/>
              <a:ext cx="3865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通过扩展页表将虚拟地址转换为物理地址，然后将物理地址发送至地址转换单元</a:t>
              </a:r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276590" y="4764405"/>
            <a:ext cx="2556510" cy="1465580"/>
            <a:chOff x="12188" y="7356"/>
            <a:chExt cx="4026" cy="2308"/>
          </a:xfrm>
        </p:grpSpPr>
        <p:sp>
          <p:nvSpPr>
            <p:cNvPr id="14" name="圆角矩形 13"/>
            <p:cNvSpPr/>
            <p:nvPr/>
          </p:nvSpPr>
          <p:spPr>
            <a:xfrm>
              <a:off x="12188" y="7356"/>
              <a:ext cx="3890" cy="2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50" y="7699"/>
              <a:ext cx="386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将所述任务类型标识发送至映射方案配置寄存器</a:t>
              </a:r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67935" y="4750435"/>
            <a:ext cx="2575560" cy="1496695"/>
            <a:chOff x="6864" y="7394"/>
            <a:chExt cx="4056" cy="2357"/>
          </a:xfrm>
        </p:grpSpPr>
        <p:sp>
          <p:nvSpPr>
            <p:cNvPr id="15" name="圆角矩形 14"/>
            <p:cNvSpPr/>
            <p:nvPr/>
          </p:nvSpPr>
          <p:spPr>
            <a:xfrm>
              <a:off x="6864" y="7394"/>
              <a:ext cx="3890" cy="2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056" y="7427"/>
              <a:ext cx="3864" cy="2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>
                <a:buClrTx/>
                <a:buSzTx/>
                <a:buFontTx/>
              </a:pPr>
              <a:r>
                <a:rPr lang="zh-CN" altLang="en-US" b="0"/>
                <a:t>映射方案配置寄存器查找对应的最佳访存映射方式，将最佳访存映射方式发送至地址转换单元</a:t>
              </a:r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40205" y="4710430"/>
            <a:ext cx="2642235" cy="1465580"/>
            <a:chOff x="1465" y="7271"/>
            <a:chExt cx="4161" cy="2308"/>
          </a:xfrm>
        </p:grpSpPr>
        <p:sp>
          <p:nvSpPr>
            <p:cNvPr id="16" name="圆角矩形 15"/>
            <p:cNvSpPr/>
            <p:nvPr/>
          </p:nvSpPr>
          <p:spPr>
            <a:xfrm>
              <a:off x="1494" y="7271"/>
              <a:ext cx="3890" cy="2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65" y="7481"/>
              <a:ext cx="4161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algn="l">
                <a:buClrTx/>
                <a:buSzTx/>
                <a:buFontTx/>
              </a:pPr>
              <a:r>
                <a:rPr lang="zh-CN" altLang="en-US" sz="1800" b="0"/>
                <a:t>将所述物理地址映射为新的映射后地址，基于所述新的映射后地址访问内存子系统</a:t>
              </a:r>
              <a:endParaRPr lang="zh-CN" altLang="en-US"/>
            </a:p>
          </p:txBody>
        </p:sp>
      </p:grpSp>
      <p:cxnSp>
        <p:nvCxnSpPr>
          <p:cNvPr id="23" name="直接箭头连接符 22"/>
          <p:cNvCxnSpPr>
            <a:stCxn id="3" idx="3"/>
          </p:cNvCxnSpPr>
          <p:nvPr/>
        </p:nvCxnSpPr>
        <p:spPr>
          <a:xfrm>
            <a:off x="4220210" y="3690620"/>
            <a:ext cx="726440" cy="0"/>
          </a:xfrm>
          <a:prstGeom prst="straightConnector1">
            <a:avLst/>
          </a:prstGeom>
          <a:ln w="28575"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270375" y="5655945"/>
            <a:ext cx="726440" cy="0"/>
          </a:xfrm>
          <a:prstGeom prst="straightConnector1">
            <a:avLst/>
          </a:prstGeom>
          <a:ln w="28575"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7552055" y="3745230"/>
            <a:ext cx="726440" cy="0"/>
          </a:xfrm>
          <a:prstGeom prst="straightConnector1">
            <a:avLst/>
          </a:prstGeom>
          <a:ln w="28575"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7564755" y="5655945"/>
            <a:ext cx="726440" cy="0"/>
          </a:xfrm>
          <a:prstGeom prst="straightConnector1">
            <a:avLst/>
          </a:prstGeom>
          <a:ln w="28575"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9511665" y="4412615"/>
            <a:ext cx="0" cy="418465"/>
          </a:xfrm>
          <a:prstGeom prst="straightConnector1">
            <a:avLst/>
          </a:prstGeom>
          <a:ln w="28575"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对GPU数据传输速率的</a:t>
            </a:r>
            <a:br>
              <a:rPr lang="zh-CN" altLang="en-US" sz="3200" dirty="0"/>
            </a:br>
            <a:r>
              <a:rPr lang="zh-CN" altLang="en-US" sz="3200" dirty="0"/>
              <a:t>研究与优化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345815" y="2678304"/>
            <a:ext cx="861060" cy="1568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3</a:t>
            </a:r>
            <a:endParaRPr lang="en-US" altLang="zh-CN" sz="96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数据传输速率的研究与优化——</a:t>
            </a:r>
            <a:r>
              <a:rPr lang="en-US" altLang="zh-CN"/>
              <a:t>PCIe</a:t>
            </a:r>
            <a:r>
              <a:rPr lang="zh-CN" altLang="en-US"/>
              <a:t>总线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现代计算机的核心组件是内存和CPU，外围设备如键盘、显示器和磁盘提供输入/输出(I/O)功能。尽管这些设备（也称为外围设备）缺乏聚合数据或执行逻辑操作的能力，但它们在与人类交互、提供数据持久性、在多个 CPU 之间交换数据以及执行专门任务方面发挥着至关重要的作用。例如，显示器和键盘促进了人机交互，而磁盘则为CPU执行的结果提供了存储空间。网卡可以实现多个CPU之间的数据交换，而GPU可以帮助CPU完成数值计算任务，尤其是图形相关的计算。然而，由于多个外设需要与一个或几个CPU交换数据，后者成为一种稀缺资源。因此，需要一种协议来规范所有外设和CPU之间的通信。在IntelX86架构中，早期的PCI协议就是为这个目的服务的。</a:t>
            </a:r>
            <a:endParaRPr lang="zh-CN" altLang="en-US" dirty="0"/>
          </a:p>
        </p:txBody>
      </p:sp>
      <p:pic>
        <p:nvPicPr>
          <p:cNvPr id="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3655" y="4548505"/>
            <a:ext cx="2364105" cy="203327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数据传输速率的研究与优化——</a:t>
            </a:r>
            <a:r>
              <a:rPr lang="en-US" altLang="zh-CN"/>
              <a:t>PCIe</a:t>
            </a:r>
            <a:r>
              <a:rPr lang="zh-CN" altLang="en-US"/>
              <a:t>总线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281430" y="210439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l"/>
            <a:r>
              <a:rPr lang="en-US" b="0">
                <a:latin typeface="Calibri" panose="020F0502020204030204" charset="0"/>
                <a:cs typeface="宋体" panose="02010600030101010101" pitchFamily="2" charset="-122"/>
              </a:rPr>
              <a:t>PCI</a:t>
            </a:r>
            <a:r>
              <a:rPr lang="zh-CN" b="0">
                <a:latin typeface="Calibri" panose="020F0502020204030204" charset="0"/>
                <a:cs typeface="宋体" panose="02010600030101010101" pitchFamily="2" charset="-122"/>
              </a:rPr>
              <a:t>和</a:t>
            </a:r>
            <a:r>
              <a:rPr lang="en-US" b="0">
                <a:latin typeface="Calibri" panose="020F0502020204030204" charset="0"/>
                <a:cs typeface="宋体" panose="02010600030101010101" pitchFamily="2" charset="-122"/>
              </a:rPr>
              <a:t>PCIe</a:t>
            </a:r>
            <a:r>
              <a:rPr lang="zh-CN" b="0">
                <a:latin typeface="Calibri" panose="020F0502020204030204" charset="0"/>
                <a:cs typeface="宋体" panose="02010600030101010101" pitchFamily="2" charset="-122"/>
              </a:rPr>
              <a:t>架构</a:t>
            </a:r>
            <a:endParaRPr lang="zh-CN" altLang="en-US" b="0">
              <a:latin typeface="Calibri" panose="020F0502020204030204" charset="0"/>
              <a:cs typeface="宋体" panose="02010600030101010101" pitchFamily="2" charset="-122"/>
            </a:endParaRP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90" y="2604135"/>
            <a:ext cx="5067300" cy="33388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25640" y="2794000"/>
            <a:ext cx="45173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左图是一颗典型的PCI总线树。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各种外设以树的形式挂载到PCI总线上，与CPU或其他外设通信。当一条PCI总线的承载量不够时，可以用新的PCI总线进行扩展，而PCI桥则是连接PCI总线之间的纽带。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数据传输速率的研究与优化——</a:t>
            </a:r>
            <a:r>
              <a:rPr lang="en-US" altLang="zh-CN"/>
              <a:t>PCIe</a:t>
            </a:r>
            <a:r>
              <a:rPr lang="zh-CN" altLang="en-US"/>
              <a:t>总线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281430" y="210439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b="0">
                <a:latin typeface="Calibri" panose="020F0502020204030204" charset="0"/>
                <a:cs typeface="宋体" panose="02010600030101010101" pitchFamily="2" charset="-122"/>
              </a:rPr>
              <a:t>PCI引脚定义</a:t>
            </a:r>
            <a:endParaRPr b="0">
              <a:latin typeface="Calibri" panose="020F0502020204030204" charset="0"/>
              <a:cs typeface="宋体" panose="02010600030101010101" pitchFamily="2" charset="-122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05" y="2604135"/>
            <a:ext cx="5067935" cy="37763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25640" y="2794000"/>
            <a:ext cx="451739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左图是</a:t>
            </a:r>
            <a:r>
              <a:rPr lang="en-US" altLang="zh-CN"/>
              <a:t>PCI</a:t>
            </a:r>
            <a:r>
              <a:rPr lang="zh-CN" altLang="en-US"/>
              <a:t>引脚定义。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PCI总线是个并行总线。在一个时钟周期内32个bit（后扩展到64）同时被传输。地址和数据在一个时钟周期内按照协议，分别一次被传输。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三角形 10"/>
          <p:cNvSpPr/>
          <p:nvPr>
            <p:custDataLst>
              <p:tags r:id="rId1"/>
            </p:custDataLst>
          </p:nvPr>
        </p:nvSpPr>
        <p:spPr>
          <a:xfrm rot="6375477">
            <a:off x="6586347" y="2094846"/>
            <a:ext cx="745515" cy="55263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文本框 12"/>
          <p:cNvSpPr txBox="1"/>
          <p:nvPr>
            <p:custDataLst>
              <p:tags r:id="rId2"/>
            </p:custDataLst>
          </p:nvPr>
        </p:nvSpPr>
        <p:spPr>
          <a:xfrm>
            <a:off x="6648843" y="2043684"/>
            <a:ext cx="631904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2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9" name="三角形 18"/>
          <p:cNvSpPr/>
          <p:nvPr>
            <p:custDataLst>
              <p:tags r:id="rId3"/>
            </p:custDataLst>
          </p:nvPr>
        </p:nvSpPr>
        <p:spPr>
          <a:xfrm rot="6375477">
            <a:off x="6586220" y="3631565"/>
            <a:ext cx="745490" cy="5524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文本框 12"/>
          <p:cNvSpPr txBox="1"/>
          <p:nvPr>
            <p:custDataLst>
              <p:tags r:id="rId4"/>
            </p:custDataLst>
          </p:nvPr>
        </p:nvSpPr>
        <p:spPr>
          <a:xfrm>
            <a:off x="6649085" y="3580130"/>
            <a:ext cx="631825" cy="8312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4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三角形 14"/>
          <p:cNvSpPr/>
          <p:nvPr>
            <p:custDataLst>
              <p:tags r:id="rId5"/>
            </p:custDataLst>
          </p:nvPr>
        </p:nvSpPr>
        <p:spPr>
          <a:xfrm rot="6375477">
            <a:off x="2035810" y="3592830"/>
            <a:ext cx="745490" cy="5524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2"/>
          <p:cNvSpPr txBox="1"/>
          <p:nvPr>
            <p:custDataLst>
              <p:tags r:id="rId6"/>
            </p:custDataLst>
          </p:nvPr>
        </p:nvSpPr>
        <p:spPr>
          <a:xfrm>
            <a:off x="2098675" y="3541395"/>
            <a:ext cx="631825" cy="8312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3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7" name="三角形 6"/>
          <p:cNvSpPr/>
          <p:nvPr>
            <p:custDataLst>
              <p:tags r:id="rId7"/>
            </p:custDataLst>
          </p:nvPr>
        </p:nvSpPr>
        <p:spPr>
          <a:xfrm rot="6375477">
            <a:off x="2035810" y="2069465"/>
            <a:ext cx="745490" cy="5524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框 12"/>
          <p:cNvSpPr txBox="1"/>
          <p:nvPr>
            <p:custDataLst>
              <p:tags r:id="rId8"/>
            </p:custDataLst>
          </p:nvPr>
        </p:nvSpPr>
        <p:spPr>
          <a:xfrm>
            <a:off x="2098675" y="2018030"/>
            <a:ext cx="631825" cy="8312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1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7" name="三角形 18"/>
          <p:cNvSpPr/>
          <p:nvPr>
            <p:custDataLst>
              <p:tags r:id="rId9"/>
            </p:custDataLst>
          </p:nvPr>
        </p:nvSpPr>
        <p:spPr>
          <a:xfrm rot="6375477">
            <a:off x="2035810" y="5116195"/>
            <a:ext cx="745490" cy="5524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0000" lnSpcReduction="20000"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文本框 12"/>
          <p:cNvSpPr txBox="1"/>
          <p:nvPr>
            <p:custDataLst>
              <p:tags r:id="rId10"/>
            </p:custDataLst>
          </p:nvPr>
        </p:nvSpPr>
        <p:spPr>
          <a:xfrm>
            <a:off x="2098675" y="5065395"/>
            <a:ext cx="631825" cy="8312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5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5304203" y="456943"/>
            <a:ext cx="1592580" cy="92202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algn="ctr"/>
            <a:r>
              <a:rPr lang="zh-CN" altLang="en-US" sz="54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微软雅黑" panose="020B0503020204020204" charset="-122"/>
                <a:sym typeface="+mn-lt"/>
              </a:rPr>
              <a:t>目录</a:t>
            </a:r>
            <a:endParaRPr lang="zh-CN" altLang="en-US" sz="54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11145" y="2171700"/>
            <a:ext cx="3483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GPU</a:t>
            </a:r>
            <a:r>
              <a:rPr lang="zh-CN" altLang="en-US" sz="2000"/>
              <a:t>简介以及体系结构分析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7673340" y="2171700"/>
            <a:ext cx="3942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GPU</a:t>
            </a:r>
            <a:r>
              <a:rPr lang="zh-CN" altLang="en-US" sz="2000"/>
              <a:t>访存效率提升</a:t>
            </a:r>
            <a:r>
              <a:rPr lang="zh-CN" altLang="en-US" sz="2000"/>
              <a:t>方法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2811145" y="3669665"/>
            <a:ext cx="3483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GPU</a:t>
            </a:r>
            <a:r>
              <a:rPr lang="zh-CN" altLang="en-US" sz="2000">
                <a:sym typeface="+mn-ea"/>
              </a:rPr>
              <a:t>数据传输速率优化</a:t>
            </a:r>
            <a:r>
              <a:rPr lang="zh-CN" altLang="en-US" sz="2000">
                <a:sym typeface="+mn-ea"/>
              </a:rPr>
              <a:t>方法</a:t>
            </a:r>
            <a:endParaRPr lang="zh-CN" altLang="en-US" sz="20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3175" y="3708400"/>
            <a:ext cx="3483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小</a:t>
            </a:r>
            <a:r>
              <a:rPr lang="en-US" altLang="zh-CN" sz="2000"/>
              <a:t> </a:t>
            </a:r>
            <a:r>
              <a:rPr lang="zh-CN" altLang="en-US" sz="2000"/>
              <a:t>结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2811145" y="5253355"/>
            <a:ext cx="3483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人员分工</a:t>
            </a:r>
            <a:endParaRPr lang="zh-CN" altLang="en-US" sz="2000"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数据传输速率的研究与优化——</a:t>
            </a:r>
            <a:r>
              <a:rPr lang="en-US" altLang="zh-CN"/>
              <a:t>PCIe</a:t>
            </a:r>
            <a:r>
              <a:rPr lang="zh-CN" altLang="en-US"/>
              <a:t>总线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281430" y="2104390"/>
            <a:ext cx="9626600" cy="7924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20000"/>
              </a:lnSpc>
            </a:pPr>
            <a:r>
              <a:rPr sz="2000" b="1">
                <a:latin typeface="Calibri" panose="020F0502020204030204" charset="0"/>
                <a:cs typeface="宋体" panose="02010600030101010101" pitchFamily="2" charset="-122"/>
              </a:rPr>
              <a:t>PCI</a:t>
            </a:r>
            <a:r>
              <a:rPr lang="zh-CN" sz="2000" b="1">
                <a:latin typeface="Calibri" panose="020F0502020204030204" charset="0"/>
                <a:cs typeface="宋体" panose="02010600030101010101" pitchFamily="2" charset="-122"/>
              </a:rPr>
              <a:t>遇到的问题</a:t>
            </a:r>
            <a:r>
              <a:rPr lang="zh-CN" b="0">
                <a:latin typeface="Calibri" panose="020F0502020204030204" charset="0"/>
                <a:cs typeface="宋体" panose="02010600030101010101" pitchFamily="2" charset="-122"/>
              </a:rPr>
              <a:t>：高速传输的时候，</a:t>
            </a:r>
            <a:r>
              <a:rPr lang="zh-CN" sz="2000" b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宋体" panose="02010600030101010101" pitchFamily="2" charset="-122"/>
              </a:rPr>
              <a:t>并行的连线直接干扰异常严重</a:t>
            </a:r>
            <a:r>
              <a:rPr lang="zh-CN" b="0">
                <a:latin typeface="Calibri" panose="020F0502020204030204" charset="0"/>
                <a:cs typeface="宋体" panose="02010600030101010101" pitchFamily="2" charset="-122"/>
              </a:rPr>
              <a:t>，而且随着频率的提高，干扰越来越不可跨越。</a:t>
            </a:r>
            <a:endParaRPr lang="zh-CN" b="0">
              <a:latin typeface="Calibri" panose="020F0502020204030204" charset="0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1430" y="3185160"/>
            <a:ext cx="9737090" cy="21583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20000"/>
              </a:lnSpc>
            </a:pPr>
            <a:r>
              <a:rPr lang="en-US" altLang="zh-CN" sz="2000" b="1">
                <a:latin typeface="Calibri" panose="020F0502020204030204" charset="0"/>
                <a:cs typeface="宋体" panose="02010600030101010101" pitchFamily="2" charset="-122"/>
              </a:rPr>
              <a:t>PCIe</a:t>
            </a:r>
            <a:r>
              <a:rPr lang="zh-CN" altLang="en-US" sz="2000" b="1">
                <a:latin typeface="Calibri" panose="020F0502020204030204" charset="0"/>
                <a:cs typeface="宋体" panose="02010600030101010101" pitchFamily="2" charset="-122"/>
              </a:rPr>
              <a:t>的改变措施：</a:t>
            </a:r>
            <a:endParaRPr lang="zh-CN" altLang="en-US" sz="2000" b="1">
              <a:latin typeface="Calibri" panose="020F0502020204030204" charset="0"/>
              <a:cs typeface="宋体" panose="02010600030101010101" pitchFamily="2" charset="-122"/>
            </a:endParaRPr>
          </a:p>
          <a:p>
            <a:pPr indent="266700">
              <a:lnSpc>
                <a:spcPct val="120000"/>
              </a:lnSpc>
            </a:pPr>
            <a:r>
              <a:rPr lang="zh-CN" altLang="en-US" sz="1800">
                <a:latin typeface="Calibri" panose="020F0502020204030204" charset="0"/>
                <a:cs typeface="宋体" panose="02010600030101010101" pitchFamily="2" charset="-122"/>
              </a:rPr>
              <a:t>①</a:t>
            </a:r>
            <a:r>
              <a:rPr lang="zh-CN" altLang="en-US" sz="2000" b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宋体" panose="02010600030101010101" pitchFamily="2" charset="-122"/>
              </a:rPr>
              <a:t>PCIe和PCI最大的改变是由并行改为串行。</a:t>
            </a:r>
            <a:r>
              <a:rPr lang="zh-CN" altLang="en-US" b="0">
                <a:latin typeface="Calibri" panose="020F0502020204030204" charset="0"/>
                <a:cs typeface="宋体" panose="02010600030101010101" pitchFamily="2" charset="-122"/>
              </a:rPr>
              <a:t>通过提高在一个周期内传输的数据量，在整体效果上PCIe的数据传输速度反而超过了PCI的传输速度，并且频率的降低使得结构更加简单，线路可以更长。</a:t>
            </a:r>
            <a:endParaRPr lang="zh-CN" altLang="en-US" b="0">
              <a:latin typeface="Calibri" panose="020F0502020204030204" charset="0"/>
              <a:cs typeface="宋体" panose="02010600030101010101" pitchFamily="2" charset="-122"/>
            </a:endParaRPr>
          </a:p>
          <a:p>
            <a:pPr indent="266700">
              <a:lnSpc>
                <a:spcPct val="120000"/>
              </a:lnSpc>
            </a:pPr>
            <a:endParaRPr lang="zh-CN" altLang="en-US" b="0">
              <a:latin typeface="Calibri" panose="020F0502020204030204" charset="0"/>
              <a:cs typeface="宋体" panose="02010600030101010101" pitchFamily="2" charset="-122"/>
            </a:endParaRPr>
          </a:p>
          <a:p>
            <a:pPr indent="266700">
              <a:lnSpc>
                <a:spcPct val="120000"/>
              </a:lnSpc>
            </a:pPr>
            <a:r>
              <a:rPr lang="zh-CN" altLang="en-US" b="0">
                <a:latin typeface="Calibri" panose="020F0502020204030204" charset="0"/>
                <a:cs typeface="宋体" panose="02010600030101010101" pitchFamily="2" charset="-122"/>
              </a:rPr>
              <a:t>②另外一个区别在于使用了</a:t>
            </a:r>
            <a:r>
              <a:rPr lang="zh-CN" altLang="en-US" b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宋体" panose="02010600030101010101" pitchFamily="2" charset="-122"/>
              </a:rPr>
              <a:t>点对点的结构</a:t>
            </a:r>
            <a:r>
              <a:rPr lang="zh-CN" altLang="en-US" b="0">
                <a:latin typeface="Calibri" panose="020F0502020204030204" charset="0"/>
                <a:cs typeface="宋体" panose="02010600030101010101" pitchFamily="2" charset="-122"/>
              </a:rPr>
              <a:t>，而PCI是总线结构。</a:t>
            </a:r>
            <a:endParaRPr lang="zh-CN" altLang="en-US" b="0">
              <a:latin typeface="Calibri" panose="020F0502020204030204" charset="0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数据传输速率的研究与优化——</a:t>
            </a:r>
            <a:r>
              <a:rPr lang="en-US" altLang="zh-CN"/>
              <a:t>PCIe</a:t>
            </a:r>
            <a:r>
              <a:rPr lang="zh-CN" altLang="en-US"/>
              <a:t>总线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281430" y="2104390"/>
            <a:ext cx="9626600" cy="423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20000"/>
              </a:lnSpc>
            </a:pPr>
            <a:r>
              <a:rPr>
                <a:latin typeface="Calibri" panose="020F0502020204030204" charset="0"/>
                <a:cs typeface="宋体" panose="02010600030101010101" pitchFamily="2" charset="-122"/>
              </a:rPr>
              <a:t>一个典型的PCIe系统结构图</a:t>
            </a:r>
            <a:endParaRPr>
              <a:latin typeface="Calibri" panose="020F0502020204030204" charset="0"/>
              <a:cs typeface="宋体" panose="02010600030101010101" pitchFamily="2" charset="-122"/>
            </a:endParaRPr>
          </a:p>
        </p:txBody>
      </p:sp>
      <p:pic>
        <p:nvPicPr>
          <p:cNvPr id="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5" y="2659380"/>
            <a:ext cx="6277610" cy="3796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10880" y="2694940"/>
            <a:ext cx="32321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每一个PCIe设备都拥有自己独立的数据连接，设备之间数据传输并发互不影响，而对于PCI共享总线方式，PCI总线上只能有一个设备进行通信，一旦PCI总线上挂接的设备增多，每个设备的实际传输速率就会下降，性能得不到保证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数据传输速率的研究与优化——</a:t>
            </a:r>
            <a:r>
              <a:rPr lang="en-US" altLang="zh-CN"/>
              <a:t>PCIe</a:t>
            </a:r>
            <a:r>
              <a:rPr lang="zh-CN" altLang="en-US"/>
              <a:t>总线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281430" y="2104390"/>
            <a:ext cx="9626600" cy="423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20000"/>
              </a:lnSpc>
            </a:pPr>
            <a:r>
              <a:rPr lang="en-US">
                <a:latin typeface="Calibri" panose="020F0502020204030204" charset="0"/>
                <a:cs typeface="宋体" panose="02010600030101010101" pitchFamily="2" charset="-122"/>
              </a:rPr>
              <a:t>NUMA</a:t>
            </a:r>
            <a:r>
              <a:rPr lang="zh-CN" altLang="en-US">
                <a:latin typeface="Calibri" panose="020F0502020204030204" charset="0"/>
                <a:cs typeface="宋体" panose="02010600030101010101" pitchFamily="2" charset="-122"/>
              </a:rPr>
              <a:t>架构</a:t>
            </a:r>
            <a:endParaRPr lang="zh-CN" altLang="en-US">
              <a:latin typeface="Calibri" panose="020F0502020204030204" charset="0"/>
              <a:cs typeface="宋体" panose="02010600030101010101" pitchFamily="2" charset="-122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2659380"/>
            <a:ext cx="2574290" cy="38284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4275" y="3268980"/>
            <a:ext cx="3600450" cy="2609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/>
              <a:t>原来所有内存的访问都需要通过北桥芯片来完成，而面对着速度不断提升的需求，越来越多的核心被尽可能地塞进了同一块芯片上，各个核心对于内存带宽的争抢访问成为了瓶颈，由此推出了NUMA架构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数据传输速率的研究与优化——</a:t>
            </a:r>
            <a:r>
              <a:rPr lang="en-US" altLang="zh-CN"/>
              <a:t>PCIe</a:t>
            </a:r>
            <a:r>
              <a:rPr lang="zh-CN" altLang="en-US"/>
              <a:t>总线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281430" y="2104390"/>
            <a:ext cx="9626600" cy="423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20000"/>
              </a:lnSpc>
            </a:pPr>
            <a:r>
              <a:rPr lang="zh-CN">
                <a:latin typeface="Calibri" panose="020F0502020204030204" charset="0"/>
                <a:cs typeface="宋体" panose="02010600030101010101" pitchFamily="2" charset="-122"/>
              </a:rPr>
              <a:t>现</a:t>
            </a:r>
            <a:r>
              <a:rPr>
                <a:latin typeface="Calibri" panose="020F0502020204030204" charset="0"/>
                <a:cs typeface="宋体" panose="02010600030101010101" pitchFamily="2" charset="-122"/>
              </a:rPr>
              <a:t>代服务器的物理连接结构图</a:t>
            </a:r>
            <a:endParaRPr>
              <a:latin typeface="Calibri" panose="020F0502020204030204" charset="0"/>
              <a:cs typeface="宋体" panose="02010600030101010101" pitchFamily="2" charset="-122"/>
            </a:endParaRP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659380"/>
            <a:ext cx="8098155" cy="36874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/>
              <a:t>数据传输速率的研究与优化——</a:t>
            </a:r>
            <a:r>
              <a:rPr lang="en-US" sz="2200"/>
              <a:t>CPU</a:t>
            </a:r>
            <a:r>
              <a:rPr lang="zh-CN" altLang="en-US" sz="2200"/>
              <a:t>与</a:t>
            </a:r>
            <a:r>
              <a:rPr lang="en-US" altLang="zh-CN" sz="2200"/>
              <a:t>GPU</a:t>
            </a:r>
            <a:r>
              <a:rPr lang="zh-CN" altLang="en-US" sz="2200"/>
              <a:t>异构多核架构</a:t>
            </a:r>
            <a:endParaRPr lang="zh-CN" altLang="en-US" sz="2200"/>
          </a:p>
        </p:txBody>
      </p:sp>
      <p:sp>
        <p:nvSpPr>
          <p:cNvPr id="2" name="文本框 1"/>
          <p:cNvSpPr txBox="1"/>
          <p:nvPr/>
        </p:nvSpPr>
        <p:spPr>
          <a:xfrm>
            <a:off x="1384935" y="2534920"/>
            <a:ext cx="9149080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/>
              <a:t>现状：</a:t>
            </a:r>
            <a:r>
              <a:rPr lang="zh-CN" altLang="en-US" sz="2000"/>
              <a:t>GPU具有良好的并行编程模型，擅长处理大量并行计算，特别是在AI模型训练领域发挥了至关重要的作用，可以弥补CPU计算的不足。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en-US" altLang="zh-CN" sz="2000"/>
              <a:t>       </a:t>
            </a:r>
            <a:r>
              <a:rPr lang="zh-CN" altLang="en-US" sz="2000"/>
              <a:t>虽然将CPU和GPU组合在一起的PCI－ｅ总线方式，可以极大的提升数据传输的效率，但由于其存储系统分开设置，具有低带宽高延迟的特点，GPU的执行速度仍受制于CPU的数据处理能力。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/>
              <a:t>数据传输速率的研究与优化——</a:t>
            </a:r>
            <a:r>
              <a:rPr lang="en-US" sz="2200"/>
              <a:t>CPU</a:t>
            </a:r>
            <a:r>
              <a:rPr lang="zh-CN" altLang="en-US" sz="2200"/>
              <a:t>与</a:t>
            </a:r>
            <a:r>
              <a:rPr lang="en-US" altLang="zh-CN" sz="2200"/>
              <a:t>GPU</a:t>
            </a:r>
            <a:r>
              <a:rPr lang="zh-CN" altLang="en-US" sz="2200"/>
              <a:t>异构多核架构</a:t>
            </a:r>
            <a:endParaRPr lang="zh-CN" altLang="en-US" sz="2200"/>
          </a:p>
        </p:txBody>
      </p:sp>
      <p:pic>
        <p:nvPicPr>
          <p:cNvPr id="7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30" y="2687955"/>
            <a:ext cx="5935345" cy="3097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1430" y="2350770"/>
            <a:ext cx="3331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CPU－GPU异构体系架构图：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7438390" y="2876550"/>
            <a:ext cx="33140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此建构适用于处理高性能计算和大数据时代背景下的海量数据，使得CPU和GPU间的数据传输更加便捷。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其中逻辑控制和串行执行由CPU处理执行，需并行执行的大数据则由GPU处理。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/>
              <a:t>数据传输速率的研究与优化——</a:t>
            </a:r>
            <a:r>
              <a:rPr lang="en-US" sz="2200"/>
              <a:t>CPU</a:t>
            </a:r>
            <a:r>
              <a:rPr lang="zh-CN" altLang="en-US" sz="2200"/>
              <a:t>与</a:t>
            </a:r>
            <a:r>
              <a:rPr lang="en-US" altLang="zh-CN" sz="2200"/>
              <a:t>GPU</a:t>
            </a:r>
            <a:r>
              <a:rPr lang="zh-CN" altLang="en-US" sz="2200"/>
              <a:t>异构多核架构</a:t>
            </a:r>
            <a:endParaRPr lang="zh-CN" altLang="en-US" sz="2200"/>
          </a:p>
        </p:txBody>
      </p:sp>
      <p:sp>
        <p:nvSpPr>
          <p:cNvPr id="3" name="文本框 2"/>
          <p:cNvSpPr txBox="1"/>
          <p:nvPr/>
        </p:nvSpPr>
        <p:spPr>
          <a:xfrm>
            <a:off x="1281430" y="2350770"/>
            <a:ext cx="3331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CPU－GPU</a:t>
            </a:r>
            <a:r>
              <a:rPr lang="zh-CN" altLang="en-US" sz="1600"/>
              <a:t>设计结构对比图：</a:t>
            </a:r>
            <a:endParaRPr lang="zh-CN" altLang="en-US" sz="1600"/>
          </a:p>
        </p:txBody>
      </p:sp>
      <p:pic>
        <p:nvPicPr>
          <p:cNvPr id="8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1430" y="2842895"/>
            <a:ext cx="5888355" cy="25552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404100" y="2687955"/>
            <a:ext cx="35039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</a:rPr>
              <a:t>①CPU和GPU拥有不同的设计结构，访存行为各具特征，增加了CPU的deadline缺失率</a:t>
            </a:r>
            <a:endParaRPr lang="zh-CN" altLang="en-US">
              <a:latin typeface="Calibri" panose="020F0502020204030204" charset="0"/>
              <a:ea typeface="Calibri" panose="020F0502020204030204" charset="0"/>
            </a:endParaRPr>
          </a:p>
          <a:p>
            <a:endParaRPr lang="zh-CN" altLang="en-US">
              <a:latin typeface="Calibri" panose="020F0502020204030204" charset="0"/>
              <a:ea typeface="Calibri" panose="020F0502020204030204" charset="0"/>
            </a:endParaRPr>
          </a:p>
          <a:p>
            <a:r>
              <a:rPr lang="zh-CN" altLang="en-US">
                <a:latin typeface="Calibri" panose="020F0502020204030204" charset="0"/>
                <a:ea typeface="Calibri" panose="020F0502020204030204" charset="0"/>
              </a:rPr>
              <a:t>②CPU程序在时间和空间上具备程序性原理，对缓存容量大小较为敏感，而GPU程序的并行执行对缓存容量变化反映并不明显，但GPU的高并发又使得在传统的LRU算法下，GPU会占据大部分共享缓存空间，迫使CPU的性能受到局限</a:t>
            </a:r>
            <a:endParaRPr lang="zh-CN" altLang="en-US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92720" y="2251075"/>
            <a:ext cx="2726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异构架构面临的挑战</a:t>
            </a:r>
            <a:endParaRPr lang="zh-CN" altLang="en-US" b="1"/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/>
              <a:t>数据传输速率的研究与优化——</a:t>
            </a:r>
            <a:r>
              <a:rPr lang="en-US" sz="2200"/>
              <a:t>CPU</a:t>
            </a:r>
            <a:r>
              <a:rPr lang="zh-CN" altLang="en-US" sz="2200"/>
              <a:t>与</a:t>
            </a:r>
            <a:r>
              <a:rPr lang="en-US" altLang="zh-CN" sz="2200"/>
              <a:t>GPU</a:t>
            </a:r>
            <a:r>
              <a:rPr lang="zh-CN" altLang="en-US" sz="2200"/>
              <a:t>异构多核架构</a:t>
            </a:r>
            <a:endParaRPr lang="zh-CN" altLang="en-US" sz="2200"/>
          </a:p>
        </p:txBody>
      </p:sp>
      <p:sp>
        <p:nvSpPr>
          <p:cNvPr id="3" name="文本框 2"/>
          <p:cNvSpPr txBox="1"/>
          <p:nvPr/>
        </p:nvSpPr>
        <p:spPr>
          <a:xfrm>
            <a:off x="4430395" y="5894070"/>
            <a:ext cx="33312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MPI</a:t>
            </a:r>
            <a:r>
              <a:rPr lang="zh-CN" altLang="en-US" sz="1200"/>
              <a:t>消息传递过程</a:t>
            </a:r>
            <a:endParaRPr lang="zh-CN" altLang="en-US" sz="1200"/>
          </a:p>
        </p:txBody>
      </p:sp>
      <p:sp>
        <p:nvSpPr>
          <p:cNvPr id="2" name="文本框 1"/>
          <p:cNvSpPr txBox="1"/>
          <p:nvPr/>
        </p:nvSpPr>
        <p:spPr>
          <a:xfrm>
            <a:off x="1281430" y="2453640"/>
            <a:ext cx="96266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Calibri" panose="020F0502020204030204" charset="0"/>
                <a:ea typeface="Calibri" panose="020F0502020204030204" charset="0"/>
              </a:rPr>
              <a:t>MPI（Massage Passing Interface）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</a:rPr>
              <a:t>: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</a:rPr>
              <a:t>是消息传递函数库的标准规范，具有消息传递式并行程序设计和并行计算粒度大的特点，不同进程间通过消息交换数据。</a:t>
            </a:r>
            <a:endParaRPr lang="zh-CN" altLang="en-US">
              <a:latin typeface="Calibri" panose="020F0502020204030204" charset="0"/>
              <a:ea typeface="Calibri" panose="020F0502020204030204" charset="0"/>
            </a:endParaRPr>
          </a:p>
          <a:p>
            <a:r>
              <a:rPr lang="zh-CN" altLang="en-US" b="1">
                <a:latin typeface="Calibri" panose="020F0502020204030204" charset="0"/>
                <a:ea typeface="Calibri" panose="020F0502020204030204" charset="0"/>
              </a:rPr>
              <a:t>OpenMP（Open Multi-Processing）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</a:rPr>
              <a:t>: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</a:rPr>
              <a:t>可用于显示地指示多线程、共享内存并行性。</a:t>
            </a:r>
            <a:endParaRPr lang="zh-CN" altLang="en-US">
              <a:latin typeface="Calibri" panose="020F0502020204030204" charset="0"/>
              <a:ea typeface="Calibri" panose="020F0502020204030204" charset="0"/>
            </a:endParaRPr>
          </a:p>
          <a:p>
            <a:endParaRPr lang="zh-CN" altLang="en-US">
              <a:latin typeface="Calibri" panose="020F0502020204030204" charset="0"/>
              <a:ea typeface="Calibri" panose="020F0502020204030204" charset="0"/>
            </a:endParaRPr>
          </a:p>
          <a:p>
            <a:r>
              <a:rPr lang="zh-CN" altLang="en-US">
                <a:latin typeface="Calibri" panose="020F0502020204030204" charset="0"/>
                <a:ea typeface="Calibri" panose="020F0502020204030204" charset="0"/>
              </a:rPr>
              <a:t>对于高性能计算应用程序，二者通常相互结合以实现分布式内存并行，OpenMP用于每个节点上的计算密集型工作，MPI用于实现节点间的通信和数据共享。</a:t>
            </a:r>
            <a:endParaRPr lang="zh-CN" altLang="en-US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1430" y="2014220"/>
            <a:ext cx="3503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解决方案——MPI、OpenMP</a:t>
            </a:r>
            <a:endParaRPr lang="zh-CN" altLang="en-US" sz="2000" b="1"/>
          </a:p>
        </p:txBody>
      </p:sp>
      <p:pic>
        <p:nvPicPr>
          <p:cNvPr id="543178141" name="图片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13710" y="4479290"/>
            <a:ext cx="6162040" cy="14147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/>
              <a:t>数据传输速率的研究与优化——</a:t>
            </a:r>
            <a:r>
              <a:rPr lang="en-US" sz="2200"/>
              <a:t>CPU</a:t>
            </a:r>
            <a:r>
              <a:rPr lang="zh-CN" altLang="en-US" sz="2200"/>
              <a:t>与</a:t>
            </a:r>
            <a:r>
              <a:rPr lang="en-US" altLang="zh-CN" sz="2200"/>
              <a:t>GPU</a:t>
            </a:r>
            <a:r>
              <a:rPr lang="zh-CN" altLang="en-US" sz="2200"/>
              <a:t>异构多核架构</a:t>
            </a:r>
            <a:endParaRPr lang="zh-CN" altLang="en-US" sz="2200"/>
          </a:p>
        </p:txBody>
      </p:sp>
      <p:sp>
        <p:nvSpPr>
          <p:cNvPr id="3" name="文本框 2"/>
          <p:cNvSpPr txBox="1"/>
          <p:nvPr/>
        </p:nvSpPr>
        <p:spPr>
          <a:xfrm>
            <a:off x="1281430" y="2350770"/>
            <a:ext cx="4798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GPU端发生远端页面缺失时系统自动进行页面迁移：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7404100" y="2784475"/>
            <a:ext cx="35039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Calibri" panose="020F0502020204030204" charset="0"/>
              </a:rPr>
              <a:t>       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</a:rPr>
              <a:t>CPU和GPU的数据通信在独立内存阶段，GPU程序执行前后数据需要显式地在二者间传递，数据传输和处理串行化且编程复杂；在引入统一虚拟地址阶段，远端直接访问的数据仍在原设备段内存，GPＵ无法利用数据局部性，整体性能无显著提升；而后提出的统一内存方式，简化编程并优化性能，实现自动整页迁移。</a:t>
            </a:r>
            <a:endParaRPr lang="zh-CN" altLang="en-US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183100768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30" y="3002915"/>
            <a:ext cx="5518150" cy="28460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/>
              <a:t>数据传输速率的研究与优化——</a:t>
            </a:r>
            <a:r>
              <a:rPr lang="en-US" sz="2200"/>
              <a:t>CPU</a:t>
            </a:r>
            <a:r>
              <a:rPr lang="zh-CN" altLang="en-US" sz="2200"/>
              <a:t>与</a:t>
            </a:r>
            <a:r>
              <a:rPr lang="en-US" altLang="zh-CN" sz="2200"/>
              <a:t>GPU</a:t>
            </a:r>
            <a:r>
              <a:rPr lang="zh-CN" altLang="en-US" sz="2200"/>
              <a:t>异构多核架构</a:t>
            </a:r>
            <a:endParaRPr lang="zh-CN" altLang="en-US" sz="2200"/>
          </a:p>
        </p:txBody>
      </p:sp>
      <p:sp>
        <p:nvSpPr>
          <p:cNvPr id="5" name="文本框 4"/>
          <p:cNvSpPr txBox="1"/>
          <p:nvPr/>
        </p:nvSpPr>
        <p:spPr>
          <a:xfrm>
            <a:off x="1430655" y="2028825"/>
            <a:ext cx="8625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CPU和GPU的通信严重制约运算速度，仍需对其进行优化，从理论角度可以从下述方面进行进一步优化：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3088005"/>
            <a:ext cx="11318875" cy="21907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98670" y="3314065"/>
            <a:ext cx="6489700" cy="824865"/>
          </a:xfrm>
        </p:spPr>
        <p:txBody>
          <a:bodyPr/>
          <a:lstStyle/>
          <a:p>
            <a:r>
              <a:rPr lang="en-US" altLang="zh-CN" sz="3600" dirty="0"/>
              <a:t>GPU</a:t>
            </a:r>
            <a:r>
              <a:rPr lang="zh-CN" altLang="en-US" sz="3600" dirty="0"/>
              <a:t>简介以及体系结构分析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345815" y="2678304"/>
            <a:ext cx="861060" cy="1568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endParaRPr lang="en-US" altLang="zh-CN" sz="96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17519" y="3237840"/>
            <a:ext cx="5193281" cy="824710"/>
          </a:xfrm>
        </p:spPr>
        <p:txBody>
          <a:bodyPr/>
          <a:lstStyle/>
          <a:p>
            <a:r>
              <a:rPr lang="zh-CN" altLang="en-US" dirty="0"/>
              <a:t>小结</a:t>
            </a:r>
            <a:endParaRPr lang="zh-CN" altLang="en-US" dirty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345815" y="2678304"/>
            <a:ext cx="861060" cy="1568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4</a:t>
            </a:r>
            <a:endParaRPr lang="en-US" altLang="zh-CN" sz="96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小结</a:t>
            </a:r>
            <a:endParaRPr lang="zh-CN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      </a:t>
            </a:r>
            <a:r>
              <a:rPr lang="zh-CN" altLang="en-US" dirty="0"/>
              <a:t>然而，GPU技术的发展仍在不断演进，未来的研究方向包括进一步优化访存架构和数据传输机制、改进GPU与主机之间的通信效率以及探索新的硬件架构和编程模型等。随着GPU技术的不断成熟和创新，我们相信GPU将继续在科学计算、数据处理和人工智能等领域发挥重要作用，并为计算性能和应用性能提供更大的突破和创新空间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17519" y="3421990"/>
            <a:ext cx="5193281" cy="824710"/>
          </a:xfrm>
        </p:spPr>
        <p:txBody>
          <a:bodyPr>
            <a:normAutofit/>
          </a:bodyPr>
          <a:lstStyle/>
          <a:p>
            <a:r>
              <a:rPr lang="zh-CN" altLang="en-US" dirty="0"/>
              <a:t>人员分工</a:t>
            </a:r>
            <a:endParaRPr lang="zh-CN" altLang="en-US" dirty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345815" y="2678304"/>
            <a:ext cx="861060" cy="1568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5</a:t>
            </a:r>
            <a:endParaRPr lang="en-US" altLang="zh-CN" sz="96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人员分工</a:t>
            </a:r>
            <a:endParaRPr lang="zh-CN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zh-CN" dirty="0">
                <a:sym typeface="+mn-lt"/>
              </a:rPr>
              <a:t>2151298杨滕超    对GPU访存效率提升技术的研究与优化</a:t>
            </a:r>
            <a:r>
              <a:rPr lang="zh-CN" altLang="en-US" dirty="0">
                <a:sym typeface="+mn-lt"/>
              </a:rPr>
              <a:t>——提高内存访问带宽（100%）</a:t>
            </a:r>
            <a:endParaRPr lang="zh-CN" altLang="en-US" dirty="0">
              <a:sym typeface="+mn-lt"/>
            </a:endParaRP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zh-CN" dirty="0">
                <a:sym typeface="+mn-lt"/>
              </a:rPr>
              <a:t>2051498 储岱泽   关于GPU的介绍以及体系结构的分析、文档整理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ppt</a:t>
            </a:r>
            <a:r>
              <a:rPr lang="zh-CN" altLang="en-US" dirty="0">
                <a:sym typeface="+mn-lt"/>
              </a:rPr>
              <a:t>制作（100%）</a:t>
            </a:r>
            <a:endParaRPr lang="zh-CN" altLang="en-US" dirty="0">
              <a:sym typeface="+mn-lt"/>
            </a:endParaRP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zh-CN" dirty="0">
                <a:sym typeface="+mn-lt"/>
              </a:rPr>
              <a:t>2051828 莫益萌   对GPU访存效率提升技术的研究与优化</a:t>
            </a:r>
            <a:r>
              <a:rPr lang="zh-CN" altLang="en-US" dirty="0">
                <a:sym typeface="+mn-lt"/>
              </a:rPr>
              <a:t>——降低内存访问延时（100%）</a:t>
            </a:r>
            <a:endParaRPr lang="zh-CN" altLang="en-US" dirty="0">
              <a:sym typeface="+mn-lt"/>
            </a:endParaRP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zh-CN" dirty="0">
                <a:sym typeface="+mn-lt"/>
              </a:rPr>
              <a:t>2152810 刘   冲   对GPU数据传输速率的研究与优化</a:t>
            </a:r>
            <a:r>
              <a:rPr lang="zh-CN" altLang="en-US" dirty="0">
                <a:sym typeface="+mn-lt"/>
              </a:rPr>
              <a:t>——</a:t>
            </a:r>
            <a:r>
              <a:rPr lang="en-US" altLang="zh-CN" dirty="0">
                <a:sym typeface="+mn-lt"/>
              </a:rPr>
              <a:t>PCIe</a:t>
            </a:r>
            <a:r>
              <a:rPr lang="zh-CN" altLang="en-US" dirty="0">
                <a:sym typeface="+mn-lt"/>
              </a:rPr>
              <a:t>总线结构（100%）</a:t>
            </a:r>
            <a:endParaRPr lang="zh-CN" altLang="en-US" dirty="0">
              <a:sym typeface="+mn-lt"/>
            </a:endParaRP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zh-CN" dirty="0">
                <a:sym typeface="+mn-lt"/>
              </a:rPr>
              <a:t>2153174 陈华机   对GPU数据传输速率的研究与优化</a:t>
            </a:r>
            <a:r>
              <a:rPr lang="zh-CN" altLang="en-US" dirty="0">
                <a:sym typeface="+mn-lt"/>
              </a:rPr>
              <a:t>——</a:t>
            </a:r>
            <a:r>
              <a:rPr lang="en-US" altLang="zh-CN" dirty="0">
                <a:sym typeface="+mn-lt"/>
              </a:rPr>
              <a:t>CPU</a:t>
            </a:r>
            <a:r>
              <a:rPr lang="zh-CN" altLang="en-US" dirty="0">
                <a:sym typeface="+mn-lt"/>
              </a:rPr>
              <a:t>与</a:t>
            </a:r>
            <a:r>
              <a:rPr lang="en-US" altLang="zh-CN" dirty="0">
                <a:sym typeface="+mn-lt"/>
              </a:rPr>
              <a:t>GPU</a:t>
            </a:r>
            <a:r>
              <a:rPr lang="zh-CN" altLang="en-US" dirty="0">
                <a:sym typeface="+mn-lt"/>
              </a:rPr>
              <a:t>异构多核架构（100%）</a:t>
            </a:r>
            <a:endParaRPr lang="zh-CN" altLang="en-US" dirty="0"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78610" y="2800985"/>
            <a:ext cx="9376410" cy="1255395"/>
          </a:xfrm>
        </p:spPr>
        <p:txBody>
          <a:bodyPr>
            <a:noAutofit/>
          </a:bodyPr>
          <a:lstStyle/>
          <a:p>
            <a:r>
              <a:rPr lang="zh-CN" altLang="en-US" sz="5400" dirty="0">
                <a:sym typeface="+mn-lt"/>
              </a:rPr>
              <a:t>感谢观看！</a:t>
            </a:r>
            <a:endParaRPr lang="zh-CN" altLang="en-US" sz="5400" dirty="0"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什么是</a:t>
            </a:r>
            <a:r>
              <a:rPr lang="en-US" altLang="zh-CN"/>
              <a:t>GPU?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zh-CN" altLang="en-US" dirty="0"/>
              <a:t>GPU是英文单词“Graphics Processing Unit”的缩写，中文翻译为“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图形处理器</a:t>
            </a:r>
            <a:r>
              <a:rPr lang="zh-CN" altLang="en-US" dirty="0"/>
              <a:t>”，是一种在个人电脑、工作站、游戏机和一些移动设备上做图像和图形相关运算工作的微处理器，是显示卡的“大脑”。随着当今科技的发展，人们对VR、区块链、3D建模等技术的进步有了更多的需求，而这些领域的进步都依赖于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</a:rPr>
              <a:t>图形算法处理</a:t>
            </a:r>
            <a:r>
              <a:rPr lang="zh-CN" altLang="en-US" dirty="0"/>
              <a:t>速度的进步，而凡是跟图形计算相关的过程都需要用到GPU。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35" y="3971290"/>
            <a:ext cx="3689350" cy="2363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60" y="3919220"/>
            <a:ext cx="3354070" cy="2432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什么是</a:t>
            </a:r>
            <a:r>
              <a:rPr lang="en-US" altLang="zh-CN"/>
              <a:t>GPU?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   </a:t>
            </a:r>
            <a:r>
              <a:rPr dirty="0"/>
              <a:t>然而，GPU除了具有图形处理的功能之外，还是公认最优秀的</a:t>
            </a:r>
            <a:r>
              <a:rPr lang="zh-CN" dirty="0"/>
              <a:t>“</a:t>
            </a:r>
            <a:r>
              <a:rPr dirty="0"/>
              <a:t>AI加速器</a:t>
            </a:r>
            <a:r>
              <a:rPr lang="zh-CN" dirty="0"/>
              <a:t>”</a:t>
            </a:r>
            <a:r>
              <a:rPr dirty="0"/>
              <a:t>。由于其优秀的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</a:rPr>
              <a:t>并行计算以及浮点运算能力</a:t>
            </a:r>
            <a:r>
              <a:rPr dirty="0"/>
              <a:t>，其在深度学习的训练和推理领域也有很广泛的运用。可以说不论是画质的要求还是AI处理的需求，GPU都是必不可少的，要想发展更多的科技企业就必须得不断优化GPU程序处理的效率，突破瓶颈。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3920490"/>
            <a:ext cx="3689350" cy="2363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60" y="3851910"/>
            <a:ext cx="3354070" cy="2432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10093002" y="5918505"/>
            <a:ext cx="2123325" cy="939524"/>
            <a:chOff x="10093002" y="5918505"/>
            <a:chExt cx="2123325" cy="939524"/>
          </a:xfrm>
        </p:grpSpPr>
        <p:sp>
          <p:nvSpPr>
            <p:cNvPr id="10" name="Freeform 5"/>
            <p:cNvSpPr/>
            <p:nvPr>
              <p:custDataLst>
                <p:tags r:id="rId2"/>
              </p:custDataLst>
            </p:nvPr>
          </p:nvSpPr>
          <p:spPr>
            <a:xfrm>
              <a:off x="10093002" y="6026500"/>
              <a:ext cx="1561485" cy="831411"/>
            </a:xfrm>
            <a:custGeom>
              <a:avLst/>
              <a:gdLst>
                <a:gd name="connsiteX0" fmla="*/ 624912 w 1561485"/>
                <a:gd name="connsiteY0" fmla="*/ 398 h 831411"/>
                <a:gd name="connsiteX1" fmla="*/ 1073442 w 1561485"/>
                <a:gd name="connsiteY1" fmla="*/ 225092 h 831411"/>
                <a:gd name="connsiteX2" fmla="*/ 1561485 w 1561485"/>
                <a:gd name="connsiteY2" fmla="*/ 831411 h 831411"/>
                <a:gd name="connsiteX3" fmla="*/ 47694 w 1561485"/>
                <a:gd name="connsiteY3" fmla="*/ 831351 h 831411"/>
                <a:gd name="connsiteX4" fmla="*/ 23050 w 1561485"/>
                <a:gd name="connsiteY4" fmla="*/ 769062 h 831411"/>
                <a:gd name="connsiteX5" fmla="*/ 225049 w 1561485"/>
                <a:gd name="connsiteY5" fmla="*/ 133364 h 831411"/>
                <a:gd name="connsiteX6" fmla="*/ 552466 w 1561485"/>
                <a:gd name="connsiteY6" fmla="*/ 2110 h 831411"/>
                <a:gd name="connsiteX7" fmla="*/ 624912 w 1561485"/>
                <a:gd name="connsiteY7" fmla="*/ 398 h 83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485" h="831411">
                  <a:moveTo>
                    <a:pt x="624912" y="398"/>
                  </a:moveTo>
                  <a:cubicBezTo>
                    <a:pt x="793782" y="6503"/>
                    <a:pt x="959160" y="83116"/>
                    <a:pt x="1073442" y="225092"/>
                  </a:cubicBezTo>
                  <a:lnTo>
                    <a:pt x="1561485" y="831411"/>
                  </a:lnTo>
                  <a:lnTo>
                    <a:pt x="47694" y="831351"/>
                  </a:lnTo>
                  <a:lnTo>
                    <a:pt x="23050" y="769062"/>
                  </a:lnTo>
                  <a:cubicBezTo>
                    <a:pt x="-41398" y="542916"/>
                    <a:pt x="30360" y="290077"/>
                    <a:pt x="225049" y="133364"/>
                  </a:cubicBezTo>
                  <a:cubicBezTo>
                    <a:pt x="322396" y="55008"/>
                    <a:pt x="436650" y="11811"/>
                    <a:pt x="552466" y="2110"/>
                  </a:cubicBezTo>
                  <a:cubicBezTo>
                    <a:pt x="576592" y="90"/>
                    <a:pt x="600789" y="-477"/>
                    <a:pt x="624912" y="39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kumimoji="1"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Freeform 6"/>
            <p:cNvSpPr/>
            <p:nvPr>
              <p:custDataLst>
                <p:tags r:id="rId3"/>
              </p:custDataLst>
            </p:nvPr>
          </p:nvSpPr>
          <p:spPr>
            <a:xfrm>
              <a:off x="11384870" y="5918505"/>
              <a:ext cx="831457" cy="939524"/>
            </a:xfrm>
            <a:custGeom>
              <a:avLst/>
              <a:gdLst>
                <a:gd name="connsiteX0" fmla="*/ 308457 w 831457"/>
                <a:gd name="connsiteY0" fmla="*/ 1184 h 939524"/>
                <a:gd name="connsiteX1" fmla="*/ 599262 w 831457"/>
                <a:gd name="connsiteY1" fmla="*/ 125599 h 939524"/>
                <a:gd name="connsiteX2" fmla="*/ 831457 w 831457"/>
                <a:gd name="connsiteY2" fmla="*/ 414067 h 939524"/>
                <a:gd name="connsiteX3" fmla="*/ 831389 w 831457"/>
                <a:gd name="connsiteY3" fmla="*/ 939466 h 939524"/>
                <a:gd name="connsiteX4" fmla="*/ 389533 w 831457"/>
                <a:gd name="connsiteY4" fmla="*/ 939524 h 939524"/>
                <a:gd name="connsiteX5" fmla="*/ 74427 w 831457"/>
                <a:gd name="connsiteY5" fmla="*/ 548052 h 939524"/>
                <a:gd name="connsiteX6" fmla="*/ 125673 w 831457"/>
                <a:gd name="connsiteY6" fmla="*/ 74477 h 939524"/>
                <a:gd name="connsiteX7" fmla="*/ 308457 w 831457"/>
                <a:gd name="connsiteY7" fmla="*/ 1184 h 93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1457" h="939524">
                  <a:moveTo>
                    <a:pt x="308457" y="1184"/>
                  </a:moveTo>
                  <a:cubicBezTo>
                    <a:pt x="416210" y="-7859"/>
                    <a:pt x="526370" y="35043"/>
                    <a:pt x="599262" y="125599"/>
                  </a:cubicBezTo>
                  <a:lnTo>
                    <a:pt x="831457" y="414067"/>
                  </a:lnTo>
                  <a:lnTo>
                    <a:pt x="831389" y="939466"/>
                  </a:lnTo>
                  <a:lnTo>
                    <a:pt x="389533" y="939524"/>
                  </a:lnTo>
                  <a:lnTo>
                    <a:pt x="74427" y="548052"/>
                  </a:lnTo>
                  <a:cubicBezTo>
                    <a:pt x="-42199" y="403162"/>
                    <a:pt x="-19256" y="191135"/>
                    <a:pt x="125673" y="74477"/>
                  </a:cubicBezTo>
                  <a:cubicBezTo>
                    <a:pt x="180021" y="30730"/>
                    <a:pt x="243805" y="6607"/>
                    <a:pt x="308457" y="1184"/>
                  </a:cubicBez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kumimoji="1" lang="zh-CN" altLang="en-US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361950"/>
            <a:ext cx="10852237" cy="441964"/>
          </a:xfrm>
        </p:spPr>
        <p:txBody>
          <a:bodyPr/>
          <a:p>
            <a:r>
              <a:rPr lang="en-US"/>
              <a:t>GPU</a:t>
            </a:r>
            <a:r>
              <a:rPr lang="zh-CN" altLang="en-US"/>
              <a:t>体系结构分析（</a:t>
            </a:r>
            <a:r>
              <a:rPr lang="en-US" altLang="zh-CN"/>
              <a:t>CPU</a:t>
            </a:r>
            <a:r>
              <a:rPr lang="zh-CN" altLang="en-US"/>
              <a:t>与</a:t>
            </a:r>
            <a:r>
              <a:rPr lang="en-US" altLang="zh-CN"/>
              <a:t>GPU</a:t>
            </a:r>
            <a:r>
              <a:rPr lang="zh-CN" altLang="en-US"/>
              <a:t>对比）</a:t>
            </a:r>
            <a:endParaRPr lang="zh-CN" altLang="en-US"/>
          </a:p>
        </p:txBody>
      </p:sp>
      <p:pic>
        <p:nvPicPr>
          <p:cNvPr id="6" name="图片 1" descr="IMG_256"/>
          <p:cNvPicPr>
            <a:picLocks noChangeAspect="1"/>
          </p:cNvPicPr>
          <p:nvPr/>
        </p:nvPicPr>
        <p:blipFill>
          <a:blip r:embed="rId5"/>
          <a:srcRect b="11353"/>
          <a:stretch>
            <a:fillRect/>
          </a:stretch>
        </p:blipFill>
        <p:spPr>
          <a:xfrm>
            <a:off x="1056640" y="1002665"/>
            <a:ext cx="9456420" cy="32080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2199640" y="4409440"/>
            <a:ext cx="7023100" cy="459740"/>
            <a:chOff x="3403" y="7885"/>
            <a:chExt cx="11060" cy="724"/>
          </a:xfrm>
        </p:grpSpPr>
        <p:sp>
          <p:nvSpPr>
            <p:cNvPr id="7" name="文本框 6"/>
            <p:cNvSpPr txBox="1"/>
            <p:nvPr/>
          </p:nvSpPr>
          <p:spPr>
            <a:xfrm>
              <a:off x="3403" y="7885"/>
              <a:ext cx="288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Arial Bold" panose="020B0604020202020204" charset="0"/>
                  <a:cs typeface="Arial Bold" panose="020B0604020202020204" charset="0"/>
                </a:rPr>
                <a:t>CPU</a:t>
              </a:r>
              <a:endParaRPr lang="en-US" altLang="zh-CN" sz="2400" b="1">
                <a:latin typeface="Arial Bold" panose="020B0604020202020204" charset="0"/>
                <a:cs typeface="Arial Bold" panose="020B060402020202020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581" y="7885"/>
              <a:ext cx="288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Arial Bold" panose="020B0604020202020204" charset="0"/>
                  <a:cs typeface="Arial Bold" panose="020B0604020202020204" charset="0"/>
                </a:rPr>
                <a:t>GPU</a:t>
              </a:r>
              <a:endParaRPr lang="en-US" altLang="zh-CN" sz="2400" b="1">
                <a:latin typeface="Arial Bold" panose="020B0604020202020204" charset="0"/>
                <a:cs typeface="Arial Bold" panose="020B060402020202020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264285" y="4869815"/>
            <a:ext cx="4072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ingFang SC" panose="020B0400000000000000" charset="-122"/>
                <a:ea typeface="PingFang SC" panose="020B0400000000000000" charset="-122"/>
              </a:rPr>
              <a:t>•</a:t>
            </a:r>
            <a:r>
              <a:rPr lang="en-US" altLang="zh-CN">
                <a:latin typeface="PingFang SC" panose="020B0400000000000000" charset="-122"/>
                <a:ea typeface="PingFang SC" panose="020B0400000000000000" charset="-122"/>
              </a:rPr>
              <a:t> </a:t>
            </a:r>
            <a:r>
              <a:rPr lang="zh-CN" altLang="en-US"/>
              <a:t>以追求单线程性能为目标，处理器核心较少，每个核心具有较强的通用计算能力和缓存系统。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440805" y="4869815"/>
            <a:ext cx="4072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ingFang SC" panose="020B0400000000000000" charset="-122"/>
                <a:ea typeface="PingFang SC" panose="020B0400000000000000" charset="-122"/>
                <a:sym typeface="+mn-ea"/>
              </a:rPr>
              <a:t>•</a:t>
            </a:r>
            <a:r>
              <a:rPr lang="en-US" altLang="zh-CN">
                <a:latin typeface="PingFang SC" panose="020B0400000000000000" charset="-122"/>
                <a:ea typeface="PingFang SC" panose="020B0400000000000000" charset="-122"/>
                <a:sym typeface="+mn-ea"/>
              </a:rPr>
              <a:t> </a:t>
            </a:r>
            <a:r>
              <a:rPr lang="zh-CN" altLang="en-US"/>
              <a:t>主要用于并行计算，处理器核心较多，每个核心的计算能力相对较弱，但通过并行化技术可以达到高效的计算速度。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64285" y="5766435"/>
            <a:ext cx="4072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ingFang SC" panose="020B0400000000000000" charset="-122"/>
                <a:ea typeface="PingFang SC" panose="020B0400000000000000" charset="-122"/>
              </a:rPr>
              <a:t>•</a:t>
            </a:r>
            <a:r>
              <a:rPr lang="en-US" altLang="zh-CN">
                <a:latin typeface="PingFang SC" panose="020B0400000000000000" charset="-122"/>
                <a:ea typeface="PingFang SC" panose="020B0400000000000000" charset="-122"/>
              </a:rPr>
              <a:t> </a:t>
            </a:r>
            <a:r>
              <a:rPr lang="zh-CN" altLang="en-US"/>
              <a:t>冯·诺依曼结构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440805" y="5781040"/>
            <a:ext cx="4072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ingFang SC" panose="020B0400000000000000" charset="-122"/>
                <a:ea typeface="PingFang SC" panose="020B0400000000000000" charset="-122"/>
              </a:rPr>
              <a:t>•</a:t>
            </a:r>
            <a:r>
              <a:rPr lang="en-US" altLang="zh-CN">
                <a:latin typeface="PingFang SC" panose="020B0400000000000000" charset="-122"/>
                <a:ea typeface="PingFang SC" panose="020B0400000000000000" charset="-122"/>
              </a:rPr>
              <a:t> </a:t>
            </a:r>
            <a:r>
              <a:rPr lang="zh-CN" altLang="en-US"/>
              <a:t>SIMD（单指令多数据）结构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40805" y="6155690"/>
            <a:ext cx="4072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ingFang SC" panose="020B0400000000000000" charset="-122"/>
                <a:ea typeface="PingFang SC" panose="020B0400000000000000" charset="-122"/>
              </a:rPr>
              <a:t>•</a:t>
            </a:r>
            <a:r>
              <a:rPr lang="en-US" altLang="zh-CN">
                <a:latin typeface="PingFang SC" panose="020B0400000000000000" charset="-122"/>
                <a:ea typeface="PingFang SC" panose="020B0400000000000000" charset="-122"/>
              </a:rPr>
              <a:t> </a:t>
            </a:r>
            <a:r>
              <a:rPr lang="zh-CN" altLang="en-US"/>
              <a:t>更强大的内存和存储带宽</a:t>
            </a:r>
            <a:r>
              <a:rPr lang="en-US" altLang="zh-CN"/>
              <a:t>,独立的显存，内存传输速度较快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738370" y="3314065"/>
            <a:ext cx="7025005" cy="824865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对GPU访存效率提升技术的</a:t>
            </a:r>
            <a:br>
              <a:rPr lang="zh-CN" altLang="en-US" sz="3200" dirty="0"/>
            </a:br>
            <a:r>
              <a:rPr lang="zh-CN" altLang="en-US" sz="3200" dirty="0"/>
              <a:t>研究与优化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345815" y="2678304"/>
            <a:ext cx="861060" cy="1568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2</a:t>
            </a:r>
            <a:endParaRPr lang="en-US" altLang="zh-CN" sz="96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提升</a:t>
            </a:r>
            <a:r>
              <a:rPr lang="en-US" altLang="zh-CN"/>
              <a:t>GPU</a:t>
            </a:r>
            <a:r>
              <a:rPr lang="zh-CN" altLang="en-US"/>
              <a:t>访存效率的</a:t>
            </a:r>
            <a:r>
              <a:rPr lang="zh-CN" altLang="en-US"/>
              <a:t>重要性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/>
              <a:t>      </a:t>
            </a:r>
            <a:r>
              <a:rPr lang="zh-CN" altLang="en-US" sz="1800" dirty="0"/>
              <a:t>随着图形处理单元（GPU）在高性能计算和数据密集型应用中的广泛应用，GPU访存系统的优化变得越来越重要。GPU的性能受到访存系统的影响，而访存系统的效率又直接影响着GPU的整体性能。因此，研究人员对GPU访存系统进行了广泛的研究，旨在提高访存效率，从而加速GPU应用程序的执行。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980" y="3729355"/>
            <a:ext cx="5654040" cy="28022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8190230" y="1539240"/>
            <a:ext cx="1795780" cy="170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955155" y="3120390"/>
            <a:ext cx="2006600" cy="2006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777740" y="4640580"/>
            <a:ext cx="1421765" cy="1421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339590" y="1938020"/>
            <a:ext cx="1421765" cy="1421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93950" y="2848610"/>
            <a:ext cx="1421765" cy="1421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2870" y="1249200"/>
            <a:ext cx="9626400" cy="723600"/>
          </a:xfrm>
        </p:spPr>
        <p:txBody>
          <a:bodyPr/>
          <a:lstStyle/>
          <a:p>
            <a:r>
              <a:rPr lang="en-US"/>
              <a:t>GPU</a:t>
            </a:r>
            <a:r>
              <a:rPr lang="zh-CN" altLang="en-US"/>
              <a:t>访存系统研究</a:t>
            </a:r>
            <a:r>
              <a:rPr lang="zh-CN" altLang="en-US"/>
              <a:t>现有重要成果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37550" y="2190750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数据局部性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2493645" y="3359785"/>
            <a:ext cx="1222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分块访问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339590" y="2449830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多面体模型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4777740" y="5126990"/>
            <a:ext cx="1501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改进存储控制器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7134225" y="3924300"/>
            <a:ext cx="20072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动态管理显存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3*i*5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4、7、8、10、11、12、13、15"/>
  <p:tag name="KSO_WM_TAG_VERSION" val="1.0"/>
  <p:tag name="KSO_WM_BEAUTIFY_FLAG" val="#wm#"/>
  <p:tag name="KSO_WM_TEMPLATE_CATEGORY" val="custom"/>
  <p:tag name="KSO_WM_TEMPLATE_INDEX" val="20202542"/>
  <p:tag name="KSO_WM_TEMPLATE_MASTER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3*i*5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4、7、8、10、11、12、13、15"/>
  <p:tag name="KSO_WM_TAG_VERSION" val="1.0"/>
  <p:tag name="KSO_WM_BEAUTIFY_FLAG" val="#wm#"/>
  <p:tag name="KSO_WM_TEMPLATE_CATEGORY" val="custom"/>
  <p:tag name="KSO_WM_TEMPLATE_INDEX" val="20202542"/>
  <p:tag name="KSO_WM_TEMPLATE_MASTER_TYPE" val="1"/>
</p:tagLst>
</file>

<file path=ppt/tags/tag341.xml><?xml version="1.0" encoding="utf-8"?>
<p:tagLst xmlns:p="http://schemas.openxmlformats.org/presentationml/2006/main">
  <p:tag name="KSO_WM_UNIT_ISCONTENTSTITLE" val="0"/>
  <p:tag name="KSO_WM_UNIT_PRESET_TEXT" val="创意极简PPT模板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1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42.xml><?xml version="1.0" encoding="utf-8"?>
<p:tagLst xmlns:p="http://schemas.openxmlformats.org/presentationml/2006/main">
  <p:tag name="KSO_WM_UNIT_ISCONTENTSTITLE" val="0"/>
  <p:tag name="KSO_WM_UNIT_PRESET_TEXT" val="汇报人姓名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542_1*b*2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43.xml><?xml version="1.0" encoding="utf-8"?>
<p:tagLst xmlns:p="http://schemas.openxmlformats.org/presentationml/2006/main">
  <p:tag name="KSO_WM_UNIT_ISCONTENTSTITLE" val="0"/>
  <p:tag name="KSO_WM_UNIT_PRESET_TEXT" val="汇报日期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542_1*b*3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44.xml><?xml version="1.0" encoding="utf-8"?>
<p:tagLst xmlns:p="http://schemas.openxmlformats.org/presentationml/2006/main">
  <p:tag name="KSO_WM_TEMPLATE_THUMBS_INDEX" val="1、4、7、8、10、11、12、13、15"/>
  <p:tag name="KSO_WM_SLIDE_ID" val="custom20202542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42"/>
  <p:tag name="KSO_WM_SLIDE_LAYOUT" val="a_b"/>
  <p:tag name="KSO_WM_SLIDE_LAYOUT_CNT" val="1_2"/>
</p:tagLst>
</file>

<file path=ppt/tags/tag345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542_6*l_h_i*1_2_1"/>
  <p:tag name="KSO_WM_TEMPLATE_CATEGORY" val="custom"/>
  <p:tag name="KSO_WM_TEMPLATE_INDEX" val="20202542"/>
  <p:tag name="KSO_WM_UNIT_LAYERLEVEL" val="1_1_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542_6*l_h_i*1_2_2"/>
  <p:tag name="KSO_WM_TEMPLATE_CATEGORY" val="custom"/>
  <p:tag name="KSO_WM_TEMPLATE_INDEX" val="20202542"/>
  <p:tag name="KSO_WM_UNIT_LAYERLEVEL" val="1_1_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542_6*l_h_i*1_4_1"/>
  <p:tag name="KSO_WM_TEMPLATE_CATEGORY" val="custom"/>
  <p:tag name="KSO_WM_TEMPLATE_INDEX" val="20202542"/>
  <p:tag name="KSO_WM_UNIT_LAYERLEVEL" val="1_1_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2542_6*l_h_i*1_4_2"/>
  <p:tag name="KSO_WM_TEMPLATE_CATEGORY" val="custom"/>
  <p:tag name="KSO_WM_TEMPLATE_INDEX" val="20202542"/>
  <p:tag name="KSO_WM_UNIT_LAYERLEVEL" val="1_1_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542_6*l_h_i*1_3_1"/>
  <p:tag name="KSO_WM_TEMPLATE_CATEGORY" val="custom"/>
  <p:tag name="KSO_WM_TEMPLATE_INDEX" val="20202542"/>
  <p:tag name="KSO_WM_UNIT_LAYERLEVEL" val="1_1_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542_6*l_h_i*1_3_2"/>
  <p:tag name="KSO_WM_TEMPLATE_CATEGORY" val="custom"/>
  <p:tag name="KSO_WM_TEMPLATE_INDEX" val="20202542"/>
  <p:tag name="KSO_WM_UNIT_LAYERLEVEL" val="1_1_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542_6*l_h_i*1_1_1"/>
  <p:tag name="KSO_WM_TEMPLATE_CATEGORY" val="custom"/>
  <p:tag name="KSO_WM_TEMPLATE_INDEX" val="20202542"/>
  <p:tag name="KSO_WM_UNIT_LAYERLEVEL" val="1_1_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542_6*l_h_i*1_1_2"/>
  <p:tag name="KSO_WM_TEMPLATE_CATEGORY" val="custom"/>
  <p:tag name="KSO_WM_TEMPLATE_INDEX" val="20202542"/>
  <p:tag name="KSO_WM_UNIT_LAYERLEVEL" val="1_1_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02542_6*l_h_i*1_5_2"/>
  <p:tag name="KSO_WM_TEMPLATE_CATEGORY" val="custom"/>
  <p:tag name="KSO_WM_TEMPLATE_INDEX" val="20202542"/>
  <p:tag name="KSO_WM_UNIT_LAYERLEVEL" val="1_1_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2542_6*l_h_i*1_5_1"/>
  <p:tag name="KSO_WM_TEMPLATE_CATEGORY" val="custom"/>
  <p:tag name="KSO_WM_TEMPLATE_INDEX" val="20202542"/>
  <p:tag name="KSO_WM_UNIT_LAYERLEVEL" val="1_1_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542_6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PRESET_TEXT" val="目录"/>
  <p:tag name="KSO_WM_UNIT_ISNUMDGMTITLE" val="0"/>
</p:tagLst>
</file>

<file path=ppt/tags/tag356.xml><?xml version="1.0" encoding="utf-8"?>
<p:tagLst xmlns:p="http://schemas.openxmlformats.org/presentationml/2006/main">
  <p:tag name="KSO_WM_SLIDE_ID" val="custom2020254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42"/>
  <p:tag name="KSO_WM_SLIDE_LAYOUT" val="a_l"/>
  <p:tag name="KSO_WM_SLIDE_LAYOUT_CNT" val="1_1"/>
</p:tagLst>
</file>

<file path=ppt/tags/tag35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7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58.xml><?xml version="1.0" encoding="utf-8"?>
<p:tagLst xmlns:p="http://schemas.openxmlformats.org/presentationml/2006/main">
  <p:tag name="KSO_WM_UNIT_PRESET_TEXT" val="1"/>
  <p:tag name="KSO_WM_UNIT_NOCLEAR" val="0"/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542_7*e*1"/>
  <p:tag name="KSO_WM_TEMPLATE_CATEGORY" val="custom"/>
  <p:tag name="KSO_WM_TEMPLATE_INDEX" val="20202542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SLIDE_ID" val="custom20202542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2"/>
  <p:tag name="KSO_WM_SLIDE_LAYOUT" val="a_e"/>
  <p:tag name="KSO_WM_SLIDE_LAYOUT_CNT" val="1_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61.xml><?xml version="1.0" encoding="utf-8"?>
<p:tagLst xmlns:p="http://schemas.openxmlformats.org/presentationml/2006/main"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2_9*f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SUBTYPE" val="a"/>
</p:tagLst>
</file>

<file path=ppt/tags/tag362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36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64.xml><?xml version="1.0" encoding="utf-8"?>
<p:tagLst xmlns:p="http://schemas.openxmlformats.org/presentationml/2006/main"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2_9*f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SUBTYPE" val="a"/>
</p:tagLst>
</file>

<file path=ppt/tags/tag365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3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5d543806-90ab-84e0-2795-63648ca2f326}"/>
  <p:tag name="KSO_WM_UNIT_TYPE" val="i"/>
</p:tagLst>
</file>

<file path=ppt/tags/tag3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-0.25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36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7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7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72.xml><?xml version="1.0" encoding="utf-8"?>
<p:tagLst xmlns:p="http://schemas.openxmlformats.org/presentationml/2006/main">
  <p:tag name="KSO_WM_UNIT_PRESET_TEXT" val="1"/>
  <p:tag name="KSO_WM_UNIT_NOCLEAR" val="0"/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542_7*e*1"/>
  <p:tag name="KSO_WM_TEMPLATE_CATEGORY" val="custom"/>
  <p:tag name="KSO_WM_TEMPLATE_INDEX" val="20202542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SLIDE_ID" val="custom20202542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2"/>
  <p:tag name="KSO_WM_SLIDE_LAYOUT" val="a_e"/>
  <p:tag name="KSO_WM_SLIDE_LAYOUT_CNT" val="1_1"/>
</p:tagLst>
</file>

<file path=ppt/tags/tag37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75.xml><?xml version="1.0" encoding="utf-8"?>
<p:tagLst xmlns:p="http://schemas.openxmlformats.org/presentationml/2006/main"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2_9*f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SUBTYPE" val="a"/>
</p:tagLst>
</file>

<file path=ppt/tags/tag376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37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78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37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38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82.xml><?xml version="1.0" encoding="utf-8"?>
<p:tagLst xmlns:p="http://schemas.openxmlformats.org/presentationml/2006/main"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2_9*f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SUBTYPE" val="a"/>
</p:tagLst>
</file>

<file path=ppt/tags/tag383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38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85.xml><?xml version="1.0" encoding="utf-8"?>
<p:tagLst xmlns:p="http://schemas.openxmlformats.org/presentationml/2006/main"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2_9*f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SUBTYPE" val="a"/>
</p:tagLst>
</file>

<file path=ppt/tags/tag386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38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88.xml><?xml version="1.0" encoding="utf-8"?>
<p:tagLst xmlns:p="http://schemas.openxmlformats.org/presentationml/2006/main"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2_9*f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SUBTYPE" val="a"/>
</p:tagLst>
</file>

<file path=ppt/tags/tag389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91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39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93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39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7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95.xml><?xml version="1.0" encoding="utf-8"?>
<p:tagLst xmlns:p="http://schemas.openxmlformats.org/presentationml/2006/main">
  <p:tag name="KSO_WM_UNIT_PRESET_TEXT" val="1"/>
  <p:tag name="KSO_WM_UNIT_NOCLEAR" val="0"/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542_7*e*1"/>
  <p:tag name="KSO_WM_TEMPLATE_CATEGORY" val="custom"/>
  <p:tag name="KSO_WM_TEMPLATE_INDEX" val="20202542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SLIDE_ID" val="custom20202542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2"/>
  <p:tag name="KSO_WM_SLIDE_LAYOUT" val="a_e"/>
  <p:tag name="KSO_WM_SLIDE_LAYOUT_CNT" val="1_1"/>
</p:tagLst>
</file>

<file path=ppt/tags/tag39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398.xml><?xml version="1.0" encoding="utf-8"?>
<p:tagLst xmlns:p="http://schemas.openxmlformats.org/presentationml/2006/main"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2_9*f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SUBTYPE" val="a"/>
</p:tagLst>
</file>

<file path=ppt/tags/tag399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01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0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03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0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05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0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07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0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09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11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1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13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1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15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1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17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1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19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21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2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23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2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7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25.xml><?xml version="1.0" encoding="utf-8"?>
<p:tagLst xmlns:p="http://schemas.openxmlformats.org/presentationml/2006/main">
  <p:tag name="KSO_WM_UNIT_PRESET_TEXT" val="1"/>
  <p:tag name="KSO_WM_UNIT_NOCLEAR" val="0"/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542_7*e*1"/>
  <p:tag name="KSO_WM_TEMPLATE_CATEGORY" val="custom"/>
  <p:tag name="KSO_WM_TEMPLATE_INDEX" val="20202542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SLIDE_ID" val="custom20202542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2"/>
  <p:tag name="KSO_WM_SLIDE_LAYOUT" val="a_e"/>
  <p:tag name="KSO_WM_SLIDE_LAYOUT_CNT" val="1_1"/>
</p:tagLst>
</file>

<file path=ppt/tags/tag42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28.xml><?xml version="1.0" encoding="utf-8"?>
<p:tagLst xmlns:p="http://schemas.openxmlformats.org/presentationml/2006/main"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2_9*f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SUBTYPE" val="a"/>
</p:tagLst>
</file>

<file path=ppt/tags/tag429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7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31.xml><?xml version="1.0" encoding="utf-8"?>
<p:tagLst xmlns:p="http://schemas.openxmlformats.org/presentationml/2006/main">
  <p:tag name="KSO_WM_UNIT_PRESET_TEXT" val="1"/>
  <p:tag name="KSO_WM_UNIT_NOCLEAR" val="0"/>
  <p:tag name="KSO_WM_UNIT_VALUE" val="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542_7*e*1"/>
  <p:tag name="KSO_WM_TEMPLATE_CATEGORY" val="custom"/>
  <p:tag name="KSO_WM_TEMPLATE_INDEX" val="20202542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SLIDE_ID" val="custom20202542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2"/>
  <p:tag name="KSO_WM_SLIDE_LAYOUT" val="a_e"/>
  <p:tag name="KSO_WM_SLIDE_LAYOUT_CNT" val="1_1"/>
</p:tagLst>
</file>

<file path=ppt/tags/tag43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9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34.xml><?xml version="1.0" encoding="utf-8"?>
<p:tagLst xmlns:p="http://schemas.openxmlformats.org/presentationml/2006/main"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2_9*f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SUBTYPE" val="a"/>
</p:tagLst>
</file>

<file path=ppt/tags/tag435.xml><?xml version="1.0" encoding="utf-8"?>
<p:tagLst xmlns:p="http://schemas.openxmlformats.org/presentationml/2006/main">
  <p:tag name="KSO_WM_SLIDE_ID" val="custom2020254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2"/>
  <p:tag name="KSO_WM_SLIDE_LAYOUT" val="a_f"/>
  <p:tag name="KSO_WM_SLIDE_LAYOUT_CNT" val="1_1"/>
</p:tagLst>
</file>

<file path=ppt/tags/tag436.xml><?xml version="1.0" encoding="utf-8"?>
<p:tagLst xmlns:p="http://schemas.openxmlformats.org/presentationml/2006/main">
  <p:tag name="KSO_WM_UNIT_ISCONTENTSTITLE" val="0"/>
  <p:tag name="KSO_WM_UNIT_PRESET_TEXT" val="创意极简PPT模板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2_1*a*1"/>
  <p:tag name="KSO_WM_TEMPLATE_CATEGORY" val="custom"/>
  <p:tag name="KSO_WM_TEMPLATE_INDEX" val="20202542"/>
  <p:tag name="KSO_WM_UNIT_LAYERLEVEL" val="1"/>
  <p:tag name="KSO_WM_TAG_VERSION" val="1.0"/>
  <p:tag name="KSO_WM_BEAUTIFY_FLAG" val="#wm#"/>
  <p:tag name="KSO_WM_UNIT_ISNUMDGMTITLE" val="0"/>
</p:tagLst>
</file>

<file path=ppt/tags/tag437.xml><?xml version="1.0" encoding="utf-8"?>
<p:tagLst xmlns:p="http://schemas.openxmlformats.org/presentationml/2006/main">
  <p:tag name="KSO_WM_TEMPLATE_THUMBS_INDEX" val="1、4、7、8、10、11、12、13、15"/>
  <p:tag name="KSO_WM_SLIDE_ID" val="custom20202542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42"/>
  <p:tag name="KSO_WM_SLIDE_LAYOUT" val="a_b"/>
  <p:tag name="KSO_WM_SLIDE_LAYOUT_CNT" val="1_2"/>
</p:tagLst>
</file>

<file path=ppt/tags/tag438.xml><?xml version="1.0" encoding="utf-8"?>
<p:tagLst xmlns:p="http://schemas.openxmlformats.org/presentationml/2006/main">
  <p:tag name="KSO_WPP_MARK_KEY" val="2d951c2c-9435-4517-944d-3d06cec017e1"/>
  <p:tag name="COMMONDATA" val="eyJoZGlkIjoiYjczZDc5ZDYyNDgxZjdkMjc5ZmUzNTlkN2UxM2I2MTcifQ==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8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FDE45A"/>
      </a:accent1>
      <a:accent2>
        <a:srgbClr val="D9EC77"/>
      </a:accent2>
      <a:accent3>
        <a:srgbClr val="BBE39B"/>
      </a:accent3>
      <a:accent4>
        <a:srgbClr val="9CE0BC"/>
      </a:accent4>
      <a:accent5>
        <a:srgbClr val="78DFDB"/>
      </a:accent5>
      <a:accent6>
        <a:srgbClr val="5ADFFD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18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FDE45A"/>
      </a:accent1>
      <a:accent2>
        <a:srgbClr val="D9EC77"/>
      </a:accent2>
      <a:accent3>
        <a:srgbClr val="BBE39B"/>
      </a:accent3>
      <a:accent4>
        <a:srgbClr val="9CE0BC"/>
      </a:accent4>
      <a:accent5>
        <a:srgbClr val="78DFDB"/>
      </a:accent5>
      <a:accent6>
        <a:srgbClr val="5ADFFD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10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11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12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13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14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15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16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17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18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19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2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20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21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22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23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24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25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26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27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28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29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3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30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31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32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4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5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6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7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8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ppt/theme/themeOverride9.xml><?xml version="1.0" encoding="utf-8"?>
<a:themeOverride xmlns:a="http://schemas.openxmlformats.org/drawingml/2006/main">
  <a:clrScheme name="自定义 18">
    <a:dk1>
      <a:srgbClr val="000000"/>
    </a:dk1>
    <a:lt1>
      <a:srgbClr val="FFFFFF"/>
    </a:lt1>
    <a:dk2>
      <a:srgbClr val="F2F2F2"/>
    </a:dk2>
    <a:lt2>
      <a:srgbClr val="FFFFFF"/>
    </a:lt2>
    <a:accent1>
      <a:srgbClr val="FDE45A"/>
    </a:accent1>
    <a:accent2>
      <a:srgbClr val="D9EC77"/>
    </a:accent2>
    <a:accent3>
      <a:srgbClr val="BBE39B"/>
    </a:accent3>
    <a:accent4>
      <a:srgbClr val="9CE0BC"/>
    </a:accent4>
    <a:accent5>
      <a:srgbClr val="78DFDB"/>
    </a:accent5>
    <a:accent6>
      <a:srgbClr val="5ADFFD"/>
    </a:accent6>
    <a:hlink>
      <a:srgbClr val="658BD5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4570</Words>
  <Application>WPS 演示</Application>
  <PresentationFormat>宽屏</PresentationFormat>
  <Paragraphs>246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汉仪旗黑-85S</vt:lpstr>
      <vt:lpstr>黑体</vt:lpstr>
      <vt:lpstr>Viner Hand ITC</vt:lpstr>
      <vt:lpstr>Arial Bold</vt:lpstr>
      <vt:lpstr>PingFang SC</vt:lpstr>
      <vt:lpstr>Arial Unicode MS</vt:lpstr>
      <vt:lpstr>Calibri</vt:lpstr>
      <vt:lpstr>Office 主题​​</vt:lpstr>
      <vt:lpstr>1_Office 主题​​</vt:lpstr>
      <vt:lpstr>2_Office 主题​​</vt:lpstr>
      <vt:lpstr>GPU程序效率瓶颈的主要矛盾研究优化</vt:lpstr>
      <vt:lpstr>PowerPoint 演示文稿</vt:lpstr>
      <vt:lpstr>GPU简介以及体系结构分析</vt:lpstr>
      <vt:lpstr>什么是GPU?</vt:lpstr>
      <vt:lpstr>什么是GPU?</vt:lpstr>
      <vt:lpstr>GPU体系结构分析（CPU与GPU对比）</vt:lpstr>
      <vt:lpstr>对GPU访存效率提升技术的 研究与优化</vt:lpstr>
      <vt:lpstr>提升GPU访存效率的重要性</vt:lpstr>
      <vt:lpstr>GPU访存系统研究现有重要成果</vt:lpstr>
      <vt:lpstr>访存效率优化方法</vt:lpstr>
      <vt:lpstr>降低内存访问延时——GPU访存子系统</vt:lpstr>
      <vt:lpstr>降低内存访问延时——数据访问优化技术</vt:lpstr>
      <vt:lpstr>提高内存访问带宽</vt:lpstr>
      <vt:lpstr>提高内存访问带宽——伪随机交织方法</vt:lpstr>
      <vt:lpstr>提高内存访问带宽——基于扩展页表的优化方法</vt:lpstr>
      <vt:lpstr>对GPU数据传输速率的 研究与优化</vt:lpstr>
      <vt:lpstr>数据传输速率的研究与优化——PCIe总线</vt:lpstr>
      <vt:lpstr>数据传输速率的研究与优化——PCIe总线</vt:lpstr>
      <vt:lpstr>数据传输速率的研究与优化——PCIe总线</vt:lpstr>
      <vt:lpstr>数据传输速率的研究与优化——PCIe总线</vt:lpstr>
      <vt:lpstr>数据传输速率的研究与优化——PCIe总线</vt:lpstr>
      <vt:lpstr>数据传输速率的研究与优化——PCIe总线</vt:lpstr>
      <vt:lpstr>数据传输速率的研究与优化——PCIe总线</vt:lpstr>
      <vt:lpstr>数据传输速率的研究与优化——CPU与GPU异构多核架构</vt:lpstr>
      <vt:lpstr>数据传输速率的研究与优化——CPU与GPU异构多核架构</vt:lpstr>
      <vt:lpstr>数据传输速率的研究与优化——CPU与GPU异构多核架构</vt:lpstr>
      <vt:lpstr>数据传输速率的研究与优化——CPU与GPU异构多核架构</vt:lpstr>
      <vt:lpstr>数据传输速率的研究与优化——CPU与GPU异构多核架构</vt:lpstr>
      <vt:lpstr>数据传输速率的研究与优化——CPU与GPU异构多核架构</vt:lpstr>
      <vt:lpstr>小结</vt:lpstr>
      <vt:lpstr>小结</vt:lpstr>
      <vt:lpstr>人员分工</vt:lpstr>
      <vt:lpstr>人员分工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3602@45.1%</cp:lastModifiedBy>
  <cp:revision>17</cp:revision>
  <dcterms:created xsi:type="dcterms:W3CDTF">2023-05-17T13:23:00Z</dcterms:created>
  <dcterms:modified xsi:type="dcterms:W3CDTF">2023-05-18T09:07:25Z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F76C926F54A417AE2E91636416EE48DF_41</vt:lpwstr>
  </property>
</Properties>
</file>